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comments/comment4.xml" ContentType="application/vnd.openxmlformats-officedocument.presentationml.comment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33"/>
  </p:notesMasterIdLst>
  <p:sldIdLst>
    <p:sldId id="256" r:id="rId2"/>
    <p:sldId id="257" r:id="rId3"/>
    <p:sldId id="258" r:id="rId4"/>
    <p:sldId id="259" r:id="rId5"/>
    <p:sldId id="260" r:id="rId6"/>
    <p:sldId id="261" r:id="rId7"/>
    <p:sldId id="262" r:id="rId8"/>
    <p:sldId id="263" r:id="rId9"/>
    <p:sldId id="283" r:id="rId10"/>
    <p:sldId id="264" r:id="rId11"/>
    <p:sldId id="265" r:id="rId12"/>
    <p:sldId id="284" r:id="rId13"/>
    <p:sldId id="285" r:id="rId14"/>
    <p:sldId id="292" r:id="rId15"/>
    <p:sldId id="286" r:id="rId16"/>
    <p:sldId id="293" r:id="rId17"/>
    <p:sldId id="290" r:id="rId18"/>
    <p:sldId id="287" r:id="rId19"/>
    <p:sldId id="288" r:id="rId20"/>
    <p:sldId id="289" r:id="rId21"/>
    <p:sldId id="291" r:id="rId22"/>
    <p:sldId id="274" r:id="rId23"/>
    <p:sldId id="275" r:id="rId24"/>
    <p:sldId id="276" r:id="rId25"/>
    <p:sldId id="277" r:id="rId26"/>
    <p:sldId id="278" r:id="rId27"/>
    <p:sldId id="279" r:id="rId28"/>
    <p:sldId id="280" r:id="rId29"/>
    <p:sldId id="281" r:id="rId30"/>
    <p:sldId id="294" r:id="rId31"/>
    <p:sldId id="282" r:id="rId3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Shippe" initials="" lastIdx="1" clrIdx="0"/>
  <p:cmAuthor id="1" name="Sally Askew" initials="" lastIdx="4" clrIdx="1"/>
  <p:cmAuthor id="2" name="SavannahEmge5"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7BBDFC9-D3B7-4B54-AD93-B04228A84263}">
  <a:tblStyle styleId="{27BBDFC9-D3B7-4B54-AD93-B04228A84263}"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89" autoAdjust="0"/>
  </p:normalViewPr>
  <p:slideViewPr>
    <p:cSldViewPr>
      <p:cViewPr>
        <p:scale>
          <a:sx n="40" d="100"/>
          <a:sy n="40" d="100"/>
        </p:scale>
        <p:origin x="-2256" y="-6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idx="2">
    <p:pos x="6000" y="0"/>
    <p:text>maybe after this page we can expand on why the erosion is bad and why it affects soil</p:text>
  </p:cm>
</p:cmLst>
</file>

<file path=ppt/comments/comment2.xml><?xml version="1.0" encoding="utf-8"?>
<p:cmLst xmlns:a="http://schemas.openxmlformats.org/drawingml/2006/main" xmlns:r="http://schemas.openxmlformats.org/officeDocument/2006/relationships" xmlns:p="http://schemas.openxmlformats.org/presentationml/2006/main">
  <p:cm authorId="1" idx="4">
    <p:pos x="6000" y="0"/>
    <p:text>we don't have a picture of us doing this? what should we add?</p:text>
  </p:cm>
</p:cmLst>
</file>

<file path=ppt/comments/comment3.xml><?xml version="1.0" encoding="utf-8"?>
<p:cmLst xmlns:a="http://schemas.openxmlformats.org/drawingml/2006/main" xmlns:r="http://schemas.openxmlformats.org/officeDocument/2006/relationships" xmlns:p="http://schemas.openxmlformats.org/presentationml/2006/main">
  <p:cm authorId="1" idx="3">
    <p:pos x="6000" y="0"/>
    <p:text>we don't have pictures of these either?</p:text>
  </p:cm>
</p:cmLst>
</file>

<file path=ppt/comments/comment4.xml><?xml version="1.0" encoding="utf-8"?>
<p:cmLst xmlns:a="http://schemas.openxmlformats.org/drawingml/2006/main" xmlns:r="http://schemas.openxmlformats.org/officeDocument/2006/relationships" xmlns:p="http://schemas.openxmlformats.org/presentationml/2006/main">
  <p:cm authorId="0" idx="1">
    <p:pos x="6000" y="0"/>
    <p:text>How should we split this up?</p:text>
  </p:cm>
  <p:cm authorId="1" idx="1">
    <p:pos x="6000" y="100"/>
    <p:text>like put it on more pages?</p:text>
  </p:cm>
  <p:cm authorId="1" idx="2">
    <p:pos x="6000" y="200"/>
    <p:text>i just split it up because i don't know if this needs pictures? Do you think?</p:text>
  </p:cm>
</p:cmLst>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24:21.222"/>
    </inkml:context>
    <inkml:brush xml:id="br0">
      <inkml:brushProperty name="width" value="0.10583" units="cm"/>
      <inkml:brushProperty name="height" value="0.10583" units="cm"/>
      <inkml:brushProperty name="color" value="#FFFFFF"/>
      <inkml:brushProperty name="fitToCurve" value="1"/>
    </inkml:brush>
  </inkml:definitions>
  <inkml:traceGroup>
    <inkml:annotationXML>
      <emma:emma xmlns:emma="http://www.w3.org/2003/04/emma" version="1.0">
        <emma:interpretation id="{977425D5-9B20-4AAD-A04D-BEDEC7A8B229}" emma:medium="tactile" emma:mode="ink">
          <msink:context xmlns:msink="http://schemas.microsoft.com/ink/2010/main" type="inkDrawing" rotatedBoundingBox="20506,8076 20621,10782 20021,10808 19906,8102" semanticType="callout" shapeName="Other"/>
        </emma:interpretation>
      </emma:emma>
    </inkml:annotationXML>
    <inkml:trace contextRef="#ctx0" brushRef="#br0">294 2710 1032,'0'0'3096,"0"0"387,0-8-1548,0 8-516,0-12-258,0 12-129,-1-15-129,1 15 129,0-18-129,0 18-129,0-21-129,0 12-129,0-5 258,0 2-258,0-4 0,2 1 0,-2-5 0,3 2 0,-2-3-129,2 0 0,0-4-129,2 2-258,-1-4 258,2 3-258,-4-1 129,5 0 0,-4 0 0,4 0 129,-4-1-129,2 2 258,-2-1-387,1 1 387,-1 0-387,1 0 258,-2 0-258,1 0 258,1 2-129,-2 1-129,0-2 0,1 1 0,-2-2 0,0 1 0,1-1 129,-2 2-258,0-2 258,0-2-129,0 2 129,0-1-129,-3 0 129,2 0-129,1 0 0,0 0 0,0-3 0,0 0 129,0 0-129,0-1 0,0-1 0,0 2 0,0-2 0,0 0 129,0 2-129,0 0 0,0-2 129,0 1-129,-3-2 0,2-1 0,1 1 0,-2 0 0,2 1 0,-1 2-129,1-2 258,-1 5-129,0 0 0,0-1 0,-2 2 0,1-2 129,1-1-129,-2 0 129,1 0-129,-1 0 0,0-1 129,1 0-129,1 2 0,-1 0 0,0 2 0,-1-1 0,0 0 129,1-1-129,-1 0 0,2 0 129,-2 0-129,1 1 0,0-1 129,0 2-129,-1 2 0,1 1 0,-1 0 0,-2 0 129,3 0-129,0 3 0,-1-4 0,-1 0 0,2 2-129,-1 0 258,0 0-129,2 2-129,-3-1 129,0 1 0,2 1 129,1-2-129,-2 1 0,2 0 0,0 3 129,1-2-129,-1 2 0,1-1 0,-1 3 0,1 0 0,-1 0 129,0 2-129,0-2 0,1 3 0,0 1 0,0 1 0,0 8 0,0-15 0,0 15 0,0-12 0,0 12 0,0-9 0,0 9 0,0-10 0,0 10 0,0 0 0,0 0 0,0-8 0,0 8 0,0 0 0,0 0 129,0 0-129,0 0 0,0 0 0,0 0 0,0 5 0,0-5 0,-6 13 0,1-4 129,0 3-129,-3 0-129,1 3 258,-3-1-129,1 0-129,-2 3 129,0-2 0,1 3 0,0-1 0,-1-1 0,0 2 0,0-1 0,-1 3 129,0-1-129,1-1 0,-3 1 0,3 0 0,-3 0-129,3 1 258,-2 0-258,3-4 258,0-2-129,1-1 129,2-3-129,7-10 0,-9 13 0,9-13 0,0 0 0,0 0 0,0 0 0,0 0 0,10-12 0,-1 2-129,1-3 258,1-2-258,2-4 129,0 0-129,2 1 129,-2-4 0,1 3 0,0-3 0,-1 1 0,-1 0 0,-1 3 0,1-1 0,-3 3 129,0 3-258,-1 0 258,0 4-129,-1 0 0,-7 9 0,11-13 0,-11 13 0,9-13 0,-9 13 129,8-15-129,-8 15 0,8-12 0,-8 12 0,0 0 0,11-8 0,-11 8 0,9 0 0,-9 0 0,12 8 0,-5 0 0,3 0 129,0 4-129,4 0 0,0 6 0,2-1 0,2 2 0,1 3 0,1-1 129,2 0-129,-1 0 129,0-2 0,-2-3 0,0 0 0,-2-3-129,-2-4 129,-2 1-129,-4-1 0,-1-1 0,-8-8-258,13 16-129,-13-16-645,15 13-3612,-15-13-129,0 13-258,0-13-516</inkml:trace>
  </inkml:traceGroup>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3.29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B156E73D-FC13-4BB4-B401-3432DE10A0D8}" emma:medium="tactile" emma:mode="ink">
          <msink:context xmlns:msink="http://schemas.microsoft.com/ink/2010/main" type="inkDrawing" rotatedBoundingBox="17109,15035 18025,12916 18107,12951 17191,15071" semanticType="callout" shapeName="Other">
            <msink:sourceLink direction="with" ref="{F7AB0FC9-9B48-4A28-BBB9-8454FC42FB5F}"/>
          </msink:context>
        </emma:interpretation>
      </emma:emma>
    </inkml:annotationXML>
    <inkml:trace contextRef="#ctx0" brushRef="#br0">905 0 10836,'-45'102'5031,"14"-31"-129,9 23 0,-17 3-4128,10 12-516,-7 4-129,1 4-129,-3-4 0,-1 8 0,-8-2 0,-4 0 0,-6 0 0,0-3 258,-1-4-258,0-2 129,3-8-129,0-11-129,9-11 258,10-11-258,7-16 0,5-13-129,13-4-387,11-36-1419,-9 20-2709,9-20-129,0 0-387,15-2-516</inkml:trace>
  </inkml:traceGroup>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4.277"/>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E6F0C0A6-777A-4031-B90B-BFC91DBD3062}" emma:medium="tactile" emma:mode="ink">
          <msink:context xmlns:msink="http://schemas.microsoft.com/ink/2010/main" type="inkDrawing" rotatedBoundingBox="18572,14006 20195,15413 20063,15566 18439,14159" semanticType="callout" shapeName="Other">
            <msink:sourceLink direction="with" ref="{F7AB0FC9-9B48-4A28-BBB9-8454FC42FB5F}"/>
          </msink:context>
        </emma:interpretation>
      </emma:emma>
    </inkml:annotationXML>
    <inkml:trace contextRef="#ctx0" brushRef="#br0">79 105 3870,'-32'-81'4644,"12"57"-258,20 24-129,-31 0-2580,31 30-258,0 10-516,16 22 0,15 3-387,20 16-129,15 3 0,23 11 129,14-3-129,15 6 129,10-4-258,5 9 0,1-4 0,1-4-129,-17-12 0,-8-9 0,-15-8-129,-11-13 129,-24-11 0,-9-16 0,-18-5-129,-15-8 0,-18-13-129,0 0-258,20 26-1032,-31-26-3096,11 0-129,0 0-516,0 0-129</inkml:trace>
  </inkml:traceGroup>
</inkml:ink>
</file>

<file path=ppt/ink/ink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4.72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F3848FCB-C661-4DB5-9E9C-16D470F47F4E}" emma:medium="tactile" emma:mode="ink">
          <msink:context xmlns:msink="http://schemas.microsoft.com/ink/2010/main" type="inkDrawing" rotatedBoundingBox="19043,15818 20003,13842 20079,13879 19119,15854" semanticType="callout" shapeName="Other">
            <msink:sourceLink direction="with" ref="{F7AB0FC9-9B48-4A28-BBB9-8454FC42FB5F}"/>
          </msink:context>
        </emma:interpretation>
      </emma:emma>
    </inkml:annotationXML>
    <inkml:trace contextRef="#ctx0" brushRef="#br0">1018-2 3999,'0'0'4515,"-33"-9"129,17 18-387,-26 12-2322,26 28-645,-26 2-387,9 33 0,-18 2-258,7 28 0,-16 8-258,3 12-129,-12 12 129,6 8-129,-6-5 0,7-3-129,-5-13 0,8-6-129,6-12 129,6-20 0,8-26-129,5-14 0,8-13-129,2-18-129,17 0-774,-15-25-2322,22 1-1032,0 0-516,17-8-516,-17 8 129</inkml:trace>
  </inkml:traceGroup>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5.41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6F14949B-DF33-43A6-8DF0-EAC2D358A37C}" emma:medium="tactile" emma:mode="ink">
          <msink:context xmlns:msink="http://schemas.microsoft.com/ink/2010/main" type="inkDrawing" rotatedBoundingBox="20821,13901 22522,15387 22479,15437 20778,13951" semanticType="callout" shapeName="Other">
            <msink:sourceLink direction="with" ref="{F7AB0FC9-9B48-4A28-BBB9-8454FC42FB5F}"/>
          </msink:context>
        </emma:interpretation>
      </emma:emma>
    </inkml:annotationXML>
    <inkml:trace contextRef="#ctx0" brushRef="#br0">97 145 3483,'-51'-74'4902,"27"40"-129,24 34-258,-23-38-1419,23 38-1677,16 8-516,24 26-129,2 7-258,24 22 129,9 5-258,18 17 0,9 4-258,8 12 129,3-1-129,0-1 0,2 0-129,-7-6 129,-2 1-129,-8-8 0,-8-3 0,-10-10 0,-5-7-129,-11-8 258,-6-9-258,-10-11 0,-12-8-258,-14-15-258,4 5-645,-26-20-1677,0 0-1806,-6-23-129,6 23-387,-25-42 129</inkml:trace>
  </inkml:traceGroup>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5.809"/>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EFC3C66F-51C9-47BE-9DED-F729FE73C0D4}" emma:medium="tactile" emma:mode="ink">
          <msink:context xmlns:msink="http://schemas.microsoft.com/ink/2010/main" type="inkDrawing" rotatedBoundingBox="21050,16084 22021,13754 22094,13784 21123,16115" semanticType="callout" shapeName="Other">
            <msink:sourceLink direction="with" ref="{F7AB0FC9-9B48-4A28-BBB9-8454FC42FB5F}"/>
          </msink:context>
        </emma:interpretation>
      </emma:emma>
    </inkml:annotationXML>
    <inkml:trace contextRef="#ctx0" brushRef="#br0">941 0 7611,'-46'58'4902,"35"-4"-258,-12 2-258,17 30-2967,-30-5-516,12 33 0,-22 3-387,1 22 0,-16 12 0,-2 12-129,-14 2-129,-2 6 0,-1 1-129,3-9 0,6-10 0,7-17 0,13-21-258,11-20 129,13-22-129,8-31-516,19-5-2451,0-37-1548,0-22-387,0-27-387,11-5-129</inkml:trace>
  </inkml:traceGroup>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30.29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4C61E1F-E4CF-4751-9C43-85DFDEAF2C52}" emma:medium="tactile" emma:mode="ink">
          <msink:context xmlns:msink="http://schemas.microsoft.com/ink/2010/main" type="writingRegion" rotatedBoundingBox="22518,10017 22266,14121 20460,14010 20713,9906"/>
        </emma:interpretation>
      </emma:emma>
    </inkml:annotationXML>
    <inkml:traceGroup>
      <inkml:annotationXML>
        <emma:emma xmlns:emma="http://www.w3.org/2003/04/emma" version="1.0">
          <emma:interpretation id="{C19BB37C-6FD1-4A8C-B628-02E129BE5EE9}" emma:medium="tactile" emma:mode="ink">
            <msink:context xmlns:msink="http://schemas.microsoft.com/ink/2010/main" type="paragraph" rotatedBoundingBox="22518,10017 22266,14121 20460,14010 20713,9906" alignmentLevel="1"/>
          </emma:interpretation>
        </emma:emma>
      </inkml:annotationXML>
      <inkml:traceGroup>
        <inkml:annotationXML>
          <emma:emma xmlns:emma="http://www.w3.org/2003/04/emma" version="1.0">
            <emma:interpretation id="{C1892F9E-0986-4BDA-877D-326C168C9F40}" emma:medium="tactile" emma:mode="ink">
              <msink:context xmlns:msink="http://schemas.microsoft.com/ink/2010/main" type="line" rotatedBoundingBox="22518,10017 22266,14121 20460,14010 20713,9906"/>
            </emma:interpretation>
          </emma:emma>
        </inkml:annotationXML>
        <inkml:traceGroup>
          <inkml:annotationXML>
            <emma:emma xmlns:emma="http://www.w3.org/2003/04/emma" version="1.0">
              <emma:interpretation id="{F7AB0FC9-9B48-4A28-BBB9-8454FC42FB5F}" emma:medium="tactile" emma:mode="ink">
                <msink:context xmlns:msink="http://schemas.microsoft.com/ink/2010/main" type="inkWord" rotatedBoundingBox="22339,12927 22266,14121 20460,14010 20534,12816">
                  <msink:destinationLink direction="with" ref="{05466249-8C00-41B2-B703-769E43C4BF62}"/>
                  <msink:destinationLink direction="with" ref="{589BDAF3-272D-420B-A083-D81455BA758B}"/>
                  <msink:destinationLink direction="with" ref="{F3D63278-BF88-4F02-80D1-F9386EDE28E0}"/>
                  <msink:destinationLink direction="with" ref="{B156E73D-FC13-4BB4-B401-3432DE10A0D8}"/>
                  <msink:destinationLink direction="with" ref="{E6F0C0A6-777A-4031-B90B-BFC91DBD3062}"/>
                  <msink:destinationLink direction="with" ref="{F3848FCB-C661-4DB5-9E9C-16D470F47F4E}"/>
                  <msink:destinationLink direction="with" ref="{6F14949B-DF33-43A6-8DF0-EAC2D358A37C}"/>
                  <msink:destinationLink direction="with" ref="{EFC3C66F-51C9-47BE-9DED-F729FE73C0D4}"/>
                </msink:context>
              </emma:interpretation>
              <emma:one-of disjunction-type="recognition" id="oneOf0">
                <emma:interpretation id="interp0" emma:lang="en-US" emma:confidence="0">
                  <emma:literal>it</emma:literal>
                </emma:interpretation>
                <emma:interpretation id="interp1" emma:lang="en-US" emma:confidence="0">
                  <emma:literal>is</emma:literal>
                </emma:interpretation>
                <emma:interpretation id="interp2" emma:lang="en-US" emma:confidence="0">
                  <emma:literal>init</emma:literal>
                </emma:interpretation>
                <emma:interpretation id="interp3" emma:lang="en-US" emma:confidence="0">
                  <emma:literal>...'x"....</emma:literal>
                </emma:interpretation>
                <emma:interpretation id="interp4" emma:lang="en-US" emma:confidence="0">
                  <emma:literal>...x"....</emma:literal>
                </emma:interpretation>
              </emma:one-of>
            </emma:emma>
          </inkml:annotationXML>
          <inkml:trace contextRef="#ctx0" brushRef="#br0">-64 2897 5289,'0'0'4902,"0"0"0,-13 1-516,-13-1-2451,25 18-516,-23-8-645,9 15-129,-9-3 0,3 8-258,-10 5 0,3 11 0,-1 3-129,0 4 0,-2 1-129,0 0 0,1-5-129,1-1 129,5-9-129,3-8-129,8-5-387,-5-19-774,18-7-3354,0 0-129,0 0-129,0 0-774</inkml:trace>
          <inkml:trace contextRef="#ctx0" brushRef="#br0" timeOffset="-335.0192">-413 3021 6321,'-22'-14'4644,"22"14"-129,0 0-129,-20 0-3225,25 10 258,-5-10-774,32 35 0,-14-19-129,15 14 0,-2-2-129,5 11-129,-1 0 0,3 6-129,-7 0-129,2-2 0,-2 1-129,-9-11-516,11 14-2322,-33-47-1677,29 30 0,-29-30-645,0 0 129</inkml:trace>
          <inkml:trace contextRef="#ctx0" brushRef="#br0" timeOffset="2196.1256">1195 3136 7224,'-14'-18'5031,"-6"10"-129,20 8-387,-24 0-2322,24 0-1032,-24 17-516,10 5-258,-10 4 0,4 8-129,-6 8-129,3 9 129,-5 1-129,6 12 129,-1 0-129,1-4-129,0-2 0,7-5 0,-5-7 129,5-8-258,3-8 129,-1-7 0,13-23-258,-22 26 0,22-26-516,-20 0-1935,20 0-2064,0 0-129,0-16-516,0-7-387</inkml:trace>
          <inkml:trace contextRef="#ctx0" brushRef="#br0" timeOffset="1844.1055">746 3242 4902,'-25'-28'5160,"-14"-2"-387,39 30 0,-34-28-2193,34 28-1032,0 0-387,0 0-516,0 0-129,0 0-129,23 12-129,3 9 0,7 4 0,7 12-129,4 4 129,7 8-129,4 1 0,-2 2 0,0-6-129,0 2 0,-8-10 0,-3-3 0,-3-5 0,-8-13-129,-8 2 0,-3-11-129,-1-1-258,-19-7-258,0 0-774,0-18-2709,0 18-645,-4-32-387,4 32-129</inkml:trace>
          <inkml:trace contextRef="#ctx0" brushRef="#br0" timeOffset="1213.0692">476 3418 5934,'-20'-8'5031,"-7"35"-645,10 5 0,-19-12-2967,19 23-258,-17-12-516,6 16-258,-7-4 0,6 3-129,0-2 0,4 3-129,3 3 129,2-1-129,5 1-129,4-8 0,2 4-645,-4-27-1419,13 13-2451,0-32-129,0 27-516,0-27 0</inkml:trace>
          <inkml:trace contextRef="#ctx0" brushRef="#br0" timeOffset="853.0488">0 3692 4257,'-19'-27'5160,"19"27"-387,0 0-129,-29-34-2451,29 34-516,0 0-774,0 0-258,18 0 0,6 12-387,7 1 0,9 7-258,10 4 258,6 5-258,6 2 0,2-1 0,-2 3 0,-2-5 0,-3 2-258,-9-6-129,3 6-1032,-33-11-2967,15 4-516,-33-23 0,31 23-516</inkml:trace>
          <inkml:trace contextRef="#ctx0" brushRef="#br0" timeOffset="-3142.1797">-168 6 5160,'0'0'4773,"0"0"-129,0 0-258,0 0-2322,27 16-645,-3 0-645,21 15-129,3-2-258,14 11 0,-2-5-258,8 6 0,-4-4-129,-8 1 129,-3-3-129,-9-8-387,2 12-903,-30-18-2838,15 1-516,-31-22 0,26 17-516</inkml:trace>
          <inkml:trace contextRef="#ctx0" brushRef="#br0" timeOffset="-2816.1611">323 0 6321,'-37'57'4902,"19"-16"-387,-11-9-129,16 22-2322,-27-21-903,16 15-645,-3-9-258,5 4-129,0-1-129,4-11-387,8 19-903,-17-19-2838,16 12-387,-7-11-258,11 8-258</inkml:trace>
          <inkml:trace contextRef="#ctx0" brushRef="#br0" timeOffset="-2287.1308">423 668 3483,'0'0'4773,"6"17"-129,-6-17-258,42 42-1677,-42-42-1032,58 43-387,-23-21-516,14 15-258,-3-7 0,10 1-129,-6 1-129,2 4-258,-6-5 129,-2-3-129,-8-1 0,-6-19-516,1 16-645,-31-24-2838,18 5-645,-18-18-258,0 13-258</inkml:trace>
          <inkml:trace contextRef="#ctx0" brushRef="#br0" timeOffset="-1967.1125">870 560 4773,'-23'-5'4773,"3"31"-129,9 4-129,-13-11-2193,18 22-903,-23-3-774,11 7-129,-9-9-258,8 6 0,-4-4-258,3 0 0,1 6 0,-1-1-387,7 1-129,-8-15-1032,21 19-2580,-13-15-516,11 6-129,-7-9-258</inkml:trace>
          <inkml:trace contextRef="#ctx0" brushRef="#br0" timeOffset="-1480.0846">903 1317 5031,'-18'-17'5031,"-6"-9"-387,24 26 0,0 0-2451,0 0-774,19 0-645,10 20-258,0 6-129,13 8 0,4 1-258,5 3 0,-2 0 0,0-8-129,-3 0 0,-6-4 0,-3-9 0,-8-3-387,-4 4-903,-25-18-2838,0 0-645,22 5-129,-22-5-387</inkml:trace>
          <inkml:trace contextRef="#ctx0" brushRef="#br0" timeOffset="-1116.0637">1267 1193 8127,'-10'-18'4902,"10"18"-258,-14 17-129,-12-9-3096,23 20-258,-21 0-645,9 6-129,-10 1 0,5 15-129,-4-2-129,8 7 0,-5 1-129,7-1 129,-3-1-129,5 0-129,1 1 0,-6-17-387,17 17-1290,-16-29-2709,16 1-387,0-27-258,-2 29-258</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30T14:22:06.95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7F21E343-EB41-42CD-8EF7-67524E4F0765}" emma:medium="tactile" emma:mode="ink">
          <msink:context xmlns:msink="http://schemas.microsoft.com/ink/2010/main" type="writingRegion" rotatedBoundingBox="16899,12092 16945,13190 16167,13223 16121,12125"/>
        </emma:interpretation>
      </emma:emma>
    </inkml:annotationXML>
    <inkml:traceGroup>
      <inkml:annotationXML>
        <emma:emma xmlns:emma="http://www.w3.org/2003/04/emma" version="1.0">
          <emma:interpretation id="{D1010C93-9A3E-444A-AE82-EA5306FDBF81}" emma:medium="tactile" emma:mode="ink">
            <msink:context xmlns:msink="http://schemas.microsoft.com/ink/2010/main" type="paragraph" rotatedBoundingBox="16899,12092 16945,13190 16167,13223 16121,12125" alignmentLevel="1"/>
          </emma:interpretation>
        </emma:emma>
      </inkml:annotationXML>
      <inkml:traceGroup>
        <inkml:annotationXML>
          <emma:emma xmlns:emma="http://www.w3.org/2003/04/emma" version="1.0">
            <emma:interpretation id="{B888E0E5-8EEA-43B6-B306-0BD7AE94D9EB}" emma:medium="tactile" emma:mode="ink">
              <msink:context xmlns:msink="http://schemas.microsoft.com/ink/2010/main" type="line" rotatedBoundingBox="16899,12092 16945,13190 16167,13223 16121,12125"/>
            </emma:interpretation>
          </emma:emma>
        </inkml:annotationXML>
        <inkml:traceGroup>
          <inkml:annotationXML>
            <emma:emma xmlns:emma="http://www.w3.org/2003/04/emma" version="1.0">
              <emma:interpretation id="{7B8F9798-071D-4429-B3F3-8175906A0CC1}" emma:medium="tactile" emma:mode="ink">
                <msink:context xmlns:msink="http://schemas.microsoft.com/ink/2010/main" type="inkWord" rotatedBoundingBox="16899,12092 16945,13190 16167,13223 16121,12125"/>
              </emma:interpretation>
              <emma:one-of disjunction-type="recognition" id="oneOf0">
                <emma:interpretation id="interp0" emma:lang="en-US" emma:confidence="0">
                  <emma:literal>is</emma:literal>
                </emma:interpretation>
                <emma:interpretation id="interp1" emma:lang="en-US" emma:confidence="0">
                  <emma:literal>I</emma:literal>
                </emma:interpretation>
                <emma:interpretation id="interp2" emma:lang="en-US" emma:confidence="0">
                  <emma:literal>is.</emma:literal>
                </emma:interpretation>
                <emma:interpretation id="interp3" emma:lang="en-US" emma:confidence="0">
                  <emma:literal>i</emma:literal>
                </emma:interpretation>
                <emma:interpretation id="interp4" emma:lang="en-US" emma:confidence="0">
                  <emma:literal>i.</emma:literal>
                </emma:interpretation>
              </emma:one-of>
            </emma:emma>
          </inkml:annotationXML>
          <inkml:trace contextRef="#ctx0" brushRef="#br0">13 60 1032,'14'6'3741,"-14"-6"-129,0 0-1935,7-10 0,-7 10-387,6-20-129,-6 20-258,8-20-129,-8 20 0,3-17-129,-3 17 0,0 0 0,0 0 0,0 0-258,-11 4 129,11-4-258,-22 38 0,12-19-129,6 7 129,-1-5-258,5 2-129,0-23 129,1 26 0,-1-26 129,26 0-129,-26 0 0,25-26 0,-9 3 0,-5 2 129,-2-2 0,-6 3-129,-3 2 0,0 18 0,-3-21 0,3 21-129,-22 0 129,22 0-387,-25 26-516,4-15-1806,21-11-1677,-15 36-258,15-36-387</inkml:trace>
          <inkml:trace contextRef="#ctx0" brushRef="#br0" timeOffset="1195.478">542 205 1419,'10'-28'2580,"-10"28"-258,11-21 0,-11 21-129,2-24-516,-2 6 129,0 18-516,-11-26-129,11 26-387,-16-19 129,16 19-387,0 0 0,-18-9 0,18 9-258,0 0 129,-19 10-258,19-10 0,0 25 0,0-8 0,0-17-129,0 20 129,0-20-129,15 13 129,-15-13-129,20-5 129,-20 5 0,25-29 129,-17 10-129,5 1-129,-10-5 129,0 8 0,-3 15 0,0-20-129,0 20 0,-20 0 129,20 0-129,-21 9 0,21-9 0,-12 23-129,12-8-258,0-15-1419,0 0-2580,0 30-258,0-30-516,9 20 129</inkml:trace>
          <inkml:trace contextRef="#ctx0" brushRef="#br0" timeOffset="1545.618">-33 850 774,'-12'-19'3870,"8"3"-258,4 16-387,0 0-258,-14-30-516,14 30-645,0 0-516,0 0-387,0 0-129,0 0-129,14 14-258,4 8-129,-2 1 0,9 9 0,0 2 0,8 2-129,1-2 0,3-2 0,5-5 0,0-4 0,2-9 129,2-4-258,-1-10 129,4-2 0,-4-19 0,0-6 0,-1-11 0,-8-1 0,-4-1 0,-2 0 0,-8 2-129,-5 7 0,-6 6 129,-1 7-129,-10 18 0,0 0 0,0 0-129,0 0 0,0 0 0,0 0-258,0 0-387,0 0-258,17 0-1032,-17 0-2451,0 0-645,0 0 0,-4 16-129</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24:46.971"/>
    </inkml:context>
    <inkml:brush xml:id="br0">
      <inkml:brushProperty name="width" value="0.10583" units="cm"/>
      <inkml:brushProperty name="height" value="0.10583" units="cm"/>
      <inkml:brushProperty name="color" value="#FFFFFF"/>
      <inkml:brushProperty name="fitToCurve" value="1"/>
    </inkml:brush>
  </inkml:definitions>
  <inkml:traceGroup>
    <inkml:annotationXML>
      <emma:emma xmlns:emma="http://www.w3.org/2003/04/emma" version="1.0">
        <emma:interpretation id="{617FC78D-F6EB-4C8C-8D62-8EC2C48282AD}" emma:medium="tactile" emma:mode="ink">
          <msink:context xmlns:msink="http://schemas.microsoft.com/ink/2010/main" type="inkDrawing" rotatedBoundingBox="16890,8369 17022,11056 16343,11089 16212,8402" semanticType="verticalRange" shapeName="Other"/>
        </emma:interpretation>
      </emma:emma>
    </inkml:annotationXML>
    <inkml:trace contextRef="#ctx0" brushRef="#br0">395 2691 1032,'5'-36'2967,"-5"15"-2064,0-7 516,0 5 258,0-8-258,0 6 129,0-7-258,0 4-129,0-4-129,0 3 0,-3-2-258,3 0-258,-4-3 0,4 1-129,-3-2 0,3 1 0,-2-2 0,2 2-258,0-3 129,0 0-258,0 0 258,0 2-129,0-1-129,0 0 129,3-1-129,-1 1 258,2-3-258,1 3 129,0-3-258,0-2 129,-1-3 129,1 1-129,-3-2 0,3 2 0,-3 2 0,1-1 0,-2 3 0,1 3-129,-1 5 129,0 2-129,-1 2 129,0 2 0,0 1 0,0 0 0,-2 0 129,-1-2 0,2 0 0,-2-3 0,1-3 0,2 1-129,-3-3 129,0 1-129,1 0 129,1-2 0,-1 1-129,1 1 129,0 0-129,1-1 129,-2-1-129,2 3 0,-3 0 0,2 2 0,-1 2 0,0-1 0,-2 0 0,1 4-129,1 0 258,-2 0-129,1 1 0,0-2 0,0 4 0,2-1 0,-1 2 0,0 0 0,1 1 0,-1 2 0,1-1 0,0 2 0,0-1 0,0 1 129,1-1-129,0 1 129,-1 1-129,1-1 0,-2 4 0,2 0 0,-1 1-129,1 1 0,0 1 258,0 10-258,0-10 129,0 10 0,0 0 0,0-9 0,0 9 0,0 0 0,0 0 0,0 0 0,0 0 0,0-9 0,0 9 0,0 0 129,0 0-129,0 0 0,0 0 0,-10-6 129,10 6-129,0 0 0,-12-2 0,12 2 129,-11 0-129,11 0 0,-15-1 0,6 1 0,-1 0 0,-1 0 0,-1 4 0,-1 2 129,-2 3-258,-2 1 258,1 3-129,-2 3 0,0 0 0,-1 3 0,2 0 0,0 0 0,1-1 0,2 2 0,0-3 0,1-1 0,0 0 0,2-2 258,0 2-258,1-6 0,-1 0 0,11-10 0,-13 12 0,13-12 0,0 0 0,0 0 0,0 0 0,0 0-258,0-8 258,3 0 0,5-4 0,2 0 0,4-2 0,1-2 0,5-2 0,2-4 258,3 0-258,1-1 0,1-1 0,-1-1 0,0 1 0,-2 1 0,-4 3 0,-2 3-258,-4 2 516,-3 3-258,-3 3 0,-8 9 0,12-12 129,-12 12-129,0 0 0,10-6 0,-10 6 0,0 0 0,10 0 0,-10 0 0,12 2 129,-3 4-129,3 3 0,4 4 129,2 2-129,4 2 129,2 3 0,2 2 0,0-2 129,0 1-129,-3-4 129,-1-1 0,-4-3 0,-2 0-129,-5-2 129,0-2-258,-3 1-516,-8-10-774,15 7-3096,-15-7-129,11 0-387,-11 0-129</inkml:trace>
  </inkml:traceGroup>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4-05-28T00:19:20.272"/>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2B54EE5-F467-4097-A2F8-5456D04280D6}" emma:medium="tactile" emma:mode="ink">
          <msink:context xmlns:msink="http://schemas.microsoft.com/ink/2010/main" type="writingRegion" rotatedBoundingBox="-2729,5307 -2714,5307 -2714,5322 -2729,5322"/>
        </emma:interpretation>
      </emma:emma>
    </inkml:annotationXML>
    <inkml:traceGroup>
      <inkml:annotationXML>
        <emma:emma xmlns:emma="http://www.w3.org/2003/04/emma" version="1.0">
          <emma:interpretation id="{38F162A1-AA3C-4439-B3DA-667588B39823}" emma:medium="tactile" emma:mode="ink">
            <msink:context xmlns:msink="http://schemas.microsoft.com/ink/2010/main" type="paragraph" rotatedBoundingBox="-2729,5307 -2714,5307 -2714,5322 -2729,5322" alignmentLevel="1"/>
          </emma:interpretation>
        </emma:emma>
      </inkml:annotationXML>
      <inkml:traceGroup>
        <inkml:annotationXML>
          <emma:emma xmlns:emma="http://www.w3.org/2003/04/emma" version="1.0">
            <emma:interpretation id="{4FBDFDB9-2A0E-43EE-8E22-35B98264CE2A}" emma:medium="tactile" emma:mode="ink">
              <msink:context xmlns:msink="http://schemas.microsoft.com/ink/2010/main" type="line" rotatedBoundingBox="-2729,5307 -2714,5307 -2714,5322 -2729,5322"/>
            </emma:interpretation>
          </emma:emma>
        </inkml:annotationXML>
        <inkml:traceGroup>
          <inkml:annotationXML>
            <emma:emma xmlns:emma="http://www.w3.org/2003/04/emma" version="1.0">
              <emma:interpretation id="{632CC971-9593-47FB-8BC2-6C6EC38E35DB}" emma:medium="tactile" emma:mode="ink">
                <msink:context xmlns:msink="http://schemas.microsoft.com/ink/2010/main" type="inkWord" rotatedBoundingBox="-2729,5307 -2714,5307 -2714,5322 -2729,5322"/>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8T00:20:39.954"/>
    </inkml:context>
    <inkml:brush xml:id="br0">
      <inkml:brushProperty name="width" value="0.06667" units="cm"/>
      <inkml:brushProperty name="height" value="0.06667" units="cm"/>
      <inkml:brushProperty name="color" value="#FFFFFF"/>
      <inkml:brushProperty name="fitToCurve" value="1"/>
    </inkml:brush>
    <inkml:context xml:id="ctx1">
      <inkml:inkSource xml:id="inkSrc2">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1" timeString="2014-05-28T00:19:16.954"/>
    </inkml:context>
    <inkml:brush xml:id="br1">
      <inkml:brushProperty name="width" value="0.06667" units="cm"/>
      <inkml:brushProperty name="height" value="0.06667" units="cm"/>
      <inkml:brushProperty name="fitToCurve" value="1"/>
    </inkml:brush>
  </inkml:definitions>
  <inkml:traceGroup>
    <inkml:annotationXML>
      <emma:emma xmlns:emma="http://www.w3.org/2003/04/emma" version="1.0">
        <emma:interpretation id="{2F7D8A73-16D6-4352-BF9D-CA664C18748C}" emma:medium="tactile" emma:mode="ink">
          <msink:context xmlns:msink="http://schemas.microsoft.com/ink/2010/main" type="writingRegion" rotatedBoundingBox="15059,6292 22097,6090 22157,8173 15119,8376"/>
        </emma:interpretation>
      </emma:emma>
    </inkml:annotationXML>
    <inkml:traceGroup>
      <inkml:annotationXML>
        <emma:emma xmlns:emma="http://www.w3.org/2003/04/emma" version="1.0">
          <emma:interpretation id="{F044843F-7DF3-4377-9B0D-9A6D03C5E847}" emma:medium="tactile" emma:mode="ink">
            <msink:context xmlns:msink="http://schemas.microsoft.com/ink/2010/main" type="paragraph" rotatedBoundingBox="15059,6292 22097,6090 22157,8173 15119,8376" alignmentLevel="1"/>
          </emma:interpretation>
        </emma:emma>
      </inkml:annotationXML>
      <inkml:traceGroup>
        <inkml:annotationXML>
          <emma:emma xmlns:emma="http://www.w3.org/2003/04/emma" version="1.0">
            <emma:interpretation id="{EC05F715-BDF5-4730-9766-8E6FEBAF473F}" emma:medium="tactile" emma:mode="ink">
              <msink:context xmlns:msink="http://schemas.microsoft.com/ink/2010/main" type="line" rotatedBoundingBox="15059,6292 22097,6090 22157,8173 15119,8376"/>
            </emma:interpretation>
          </emma:emma>
        </inkml:annotationXML>
        <inkml:traceGroup>
          <inkml:annotationXML>
            <emma:emma xmlns:emma="http://www.w3.org/2003/04/emma" version="1.0">
              <emma:interpretation id="{04626D45-F02B-49B1-A105-7D19F7650EA8}" emma:medium="tactile" emma:mode="ink">
                <msink:context xmlns:msink="http://schemas.microsoft.com/ink/2010/main" type="inkWord" rotatedBoundingBox="15059,6292 18382,6197 18442,8280 15119,8376"/>
              </emma:interpretation>
              <emma:one-of disjunction-type="recognition" id="oneOf0">
                <emma:interpretation id="interp0" emma:lang="en-US" emma:confidence="0">
                  <emma:literal>nutrient</emma:literal>
                </emma:interpretation>
                <emma:interpretation id="interp1" emma:lang="en-US" emma:confidence="0">
                  <emma:literal>Nutrient</emma:literal>
                </emma:interpretation>
                <emma:interpretation id="interp2" emma:lang="en-US" emma:confidence="0">
                  <emma:literal>nutrients</emma:literal>
                </emma:interpretation>
                <emma:interpretation id="interp3" emma:lang="en-US" emma:confidence="0">
                  <emma:literal>Nutrients</emma:literal>
                </emma:interpretation>
                <emma:interpretation id="interp4" emma:lang="en-US" emma:confidence="0">
                  <emma:literal>"nutrient</emma:literal>
                </emma:interpretation>
              </emma:one-of>
            </emma:emma>
          </inkml:annotationXML>
          <inkml:trace contextRef="#ctx0" brushRef="#br0">71 0 2967,'0'0'3354,"0"0"-129,0 0-516,-13 16-387,13-16-258,-13 17-645,13-17-258,-14 18-387,14-18-129,-11 26-258,11-26 0,-6 29-258,1-10 258,3 0-258,1-1 0,-1 2 0,1 3 0,1 0 0,-3 1-129,3 5 129,0-4-129,0 6 129,0 1-129,0-1 0,0 2 0,0-1 129,3-2-129,-2 0 0,2 1 129,1-5 0,-4-1-129,4-4 129,-4-4-129,0 0 129,0-17-129,0 22 129,0-22 0,0 0-129,0 0 0,0 15 129,0-15 0,0 0-129,0 0 0,-1-10 129,1-7-258,0 17 258,-5-32-129,3 7 0,1 1 0,1-5 0,0-5 0,0 1 0,0-5 0,1 1 0,3 0 129,2 1-258,-1-1 258,3 2-129,-2 4 0,0 1 0,2 5 129,0 2-258,1 2 258,1 6-258,-10 15 129,16-30 0,-16 30 0,20-18 0,-20 18-129,21-10 129,-21 10 0,20-5-129,-20 5 129,21 0 0,-21 0 0,19 3-129,-19-3 129,17 18 0,-17-18 0,15 28 0,-9-11 0,-3 1-129,0 1 129,2 5 0,-4-3 0,-1 4 0,2-3 0,-2 5 0,0-3 0,2 3 0,-2 2 0,0 1 0,1-4-129,2 4 129,1-4 0,-1-1 0,3 2 0,2-2 0,1-3 0,2 0 0,-1-2 0,4-2 0,-14-18 0,27 25 0,-27-25 0,29 15 0,-29-15 0,28 8 0,-11-8 0,-17 0 0,32 0 129,-16-4-129,-16 4 0,30-12 0,-30 12 0,25-10-129,-25 10 0,16-8-129,-16 8-129,0 0-387,0 0-387,5-19-516,-5 19-1419,0 0-1548,0 0-129,-8-20-258</inkml:trace>
          <inkml:trace contextRef="#ctx0" brushRef="#br0" timeOffset="667.0381">502 178 129,'11'-17'2064,"-11"17"-387,0 0-258,0 0 0,0 0-129,0 0-258,0 0 0,0 17 0,0-17 0,0 20-129,0-20 0,0 30-258,0-30 129,0 34-129,0-18 0,0 10-129,0-5-129,3 8 0,-3-2-129,8 9 258,-5-5-258,7 9 0,-2-3 0,4 0 0,-2-4 0,6 0 0,-4-9 0,7 4 129,-3-12-129,9 1 129,-4-8 0,3 1-129,-2-6 0,1-1 0,-4-3-129,0-3 129,-19 3-129,27-28 0,-20 2-129,-1-2 129,-6-4 0,0-1-129,0-5 0,-3 1 0,-4 4 129,1 3-258,1 9 258,-1 2-129,6 19 0,-9-24 0,9 24 0,0 0 0,0 0-129,0 0 0,0 0-129,0 0-258,9 0-645,-9 0-903,0 0-2580,0 0-258,0 0-258</inkml:trace>
          <inkml:trace contextRef="#ctx1" brushRef="#br1">1267-1328,'38'190</inkml:trace>
          <inkml:trace contextRef="#ctx0" brushRef="#br0" timeOffset="2027.1159">799 170 774,'0'0'1806,"0"0"258,0 0 0,0 0-129,0 0-258,0 0-129,0 0-258,0 0-258,-17 0-129,17 0-387,0 22 129,0-22 0,0 26-258,0-26 129,5 26-258,1-9 258,-6-17-387,8 33 129,-7-16-129,3 3 0,0-1 0,-1 0 0,1 0-129,-1 3 0,0 0 129,-1 1-129,-1-4 0,1 3 129,-2 0-129,3-1 0,-3-2 0,0 0 129,0-19-129,0 30 0,0-30 0,0 21 129,0-21-129,5 22 0,-5-22 0,7 16 0,-7-16 129,0 0-129,16 19 0,-16-19 129,18 6 0,-18-6 0,17 1 0,-17-1 0,21 3 0,-21-3-129,22 0 129,-22 0 0,19 0-129,-19 0 0,0 0 129,20-15-129,-20 15 129,0 0-129,11-21 0,-11 21 0,0 0-129,3-19 0,-3 19-258,0 0-129,0 0-258,0 0-645,27-7-1290,-27 7-1806,0 0-387,13-18 129</inkml:trace>
          <inkml:trace contextRef="#ctx0" brushRef="#br0" timeOffset="2719.1555">1011 25 2322,'0'0'2451,"0"0"-258,0 12-258,0-12-387,0 25 0,0-5-258,0-20-129,0 40-258,0-18-258,2 4-129,-2-1-129,1 8-129,-1-6 0,3 5-129,-1-1 0,1 2 0,-1-7-129,4 10 129,-3-3-129,3 4 0,-2-1 0,2-3 0,-3-1 0,-1-1 129,2-3-258,-2-5 258,1-4 0,-3-19 129,3 26-129,-3-26 0,0 0 129,21 20-129,-21-20 129,20 5-129,-20-5 0,24 3-129,-24-3 129,24 2-129,-24-2 0,27 0 129,-27 0-129,22-10 0,-22 10 129,17-21-258,-17 21 129,14-26-258,-14 26-258,5-34-645,-5 34-1032,6-17-2193,-6-1-258,0 18-129</inkml:trace>
          <inkml:trace contextRef="#ctx0" brushRef="#br0" timeOffset="3241.1854">1033 433 2193,'0'0'2580,"0"0"0,0 0-645,0 0-129,0 0 0,0 0-258,0 0-129,0 0-129,0 0-387,0 0-129,10-16-129,7 12-258,-17 4 129,27-14-258,-27 14 0,35-14-129,-35 14 129,33-16-129,-33 16 0,30-8 0,-30 8 129,28-7-129,-28 7-129,24-7 0,-24 7 0,19-11 0,-19 11 0,0 0-129,16-23-387,-16 23-258,0 0-774,0-22-2322,0 22-1032,0-18-129,0 18 258</inkml:trace>
          <inkml:trace contextRef="#ctx0" brushRef="#br0" timeOffset="3808.2178">1283 208 1548,'0'0'3612,"0"0"-645,0 18-645,0-18-516,5 18-129,-5-18-387,12 33-387,-5-16 129,5 11-387,-4-3 129,6 9-387,-4-4 0,4 5-129,-3-4 0,3 5 0,-3-9 0,0 2-129,-3-10 129,-1 0 0,-7-19 0,0 0 0,0 0 129,0 0-129,0 0 0,0-15 0,-4-7 0,-2-8-129,0-1 129,0-2-258,1-6 129,0 1-129,3-4 129,1 5-129,1 2 0,0 5 0,0 3 129,3 4-129,5 6 0,-8 17-129,17-20 129,-17 20 0,24-9 0,-24 9-129,32 0 129,-15 0-129,0 2 0,1 3-129,4 7-129,-22-12-258,38 24-774,-38-24-1290,0 0-1806,24 19-387,-24-19-258</inkml:trace>
          <inkml:trace contextRef="#ctx0" brushRef="#br0" timeOffset="4296.2456">1747 130 1806,'-26'-42'4902,"26"42"-129,-24-22-258,16 4-2322,8 18-645,0 0-903,-13-18-387,13 18-129,0 0-387,10-7-387,-10 7-645,27-1-1806,-10 1-1290,-17 0-387,25 3 129</inkml:trace>
          <inkml:trace contextRef="#ctx0" brushRef="#br0" timeOffset="4101.2342">1790 348 1548,'18'46'4257,"-17"-29"129,10-1-1677,3 13-516,-14-12-774,15 12-387,-14-10-129,10 12-258,-8-10-258,5 9 0,-3-7 0,3 1-258,-5-5 0,-3-19-258,11 23-387,-11-23-774,0 0-1935,10-21-1161,-10-10-516,-2-2 258</inkml:trace>
          <inkml:trace contextRef="#ctx0" brushRef="#br0" timeOffset="5272.3015">1981 439 3096,'0'0'4515,"-8"17"0,8-17-1548,10 0-903,-10 0-774,22-8-258,-22 8-129,36-16-258,-36 16 0,38-22 0,-20 6-258,2 7-129,-5-7 129,-15 16-129,25-38 0,-14 13 0,-8 3-129,2-5 0,-5-2 129,0 3-258,0-2 129,0 5-129,-7 5 0,7 18 0,-12-28 0,12 28-129,0 0 129,-22-9-258,22 9 258,-16 9-129,11 8 0,-3 5 0,2 4 0,1 6 129,-1 0-129,1 2 129,-1 2 0,3-2-129,-4 4 129,4-4 0,2-4 0,-1 0 0,2 0 0,0-2 0,6-4 0,9 1 129,-1-10-129,3 2 0,4-4 129,-1-2-129,-2-4 129,2-2-129,-20-5 129,30 2-129,-12-2 0,-18 0 0,25-19 0,-13 0-258,-12 19-258,23-40-645,-3 24-2064,-9-9-1548,-6-3-258,3 1-516</inkml:trace>
          <inkml:trace contextRef="#ctx0" brushRef="#br0" timeOffset="5997.343">2335 161 3225,'0'-24'2322,"0"1"-129,0 23-516,0-21 0,0 21-387,0 0-129,0-16 0,0 16-258,0 0-258,10 16 129,-10-16 0,11 37 0,-8-15-129,10 14 0,-10-3 0,8 7-129,-3-4-258,5 7 129,-6-2 0,4 3 0,-3-4-129,3-3 0,-4-3-129,2-7 0,-2-5 129,-3-5 0,-4-17-129,0 0 0,0 0 0,10-20 0,-10-11 0,0-1 129,0-13-129,0-2-129,0-4 0,0 0 0,6 1 129,0 6-258,4 7 129,-1 2 0,6 9 0,-4 7 0,-11 19-129,23-14 129,-23 14-258,24 0 258,-24 0 0,27 23-129,-14-2 129,-2 3-129,1 3 129,1 2 0,-2 4-129,0 1 129,-1 0 0,-1 3 0,2-4-129,2 4 258,-4-4-258,2-2 129,0-1 0,2 0 0,0-6 0,2-8 0,3 3 0,-18-19 0,35 11 0,-16-11-129,3-5-129,-3-17-129,3 3-258,-8-16-387,14 11-645,-21-23-774,18 19-903,-15-11-1290,-1 1-387,1 5 775</inkml:trace>
          <inkml:trace contextRef="#ctx0" brushRef="#br0" timeOffset="6622.3786">3005 374 1,'-20'-5'4643,"20"5"259,0 0 0,-8-33-1935,8 33-1032,2-18-645,15 17-387,-17 1 0,24-11-387,-24 11-129,34 0-258,-18-2 129,2 2-258,1 0 0,-19 0-258,33-3-258,-33 3-903,31-16-3096,-31 16-387,21-15-387,-21 15 0</inkml:trace>
          <inkml:trace contextRef="#ctx0" brushRef="#br0" timeOffset="6341.3627">3036 152 2193,'-10'-29'2838,"10"29"-387,-3-19-645,3 19-258,0 0-258,0 10-129,0-10 0,-3 28-129,-4-8-258,7 10 129,-6-4-387,6 11 0,-3-1 129,3 9-258,0-7 129,0 9 0,3-6-129,10 3 0,-4-5 0,9 0-129,-3-13 129,11 4-129,-6-11-129,9-1 129,-6-11-129,3 1 0,1-2 0,-4-5-129,-1-1 129,-3 0-258,-1 0 0,-18 0-258,23-4-516,-23-18-645,0 22-2322,13-23-903,-13 6-387,-6-2 0</inkml:trace>
        </inkml:traceGroup>
        <inkml:traceGroup>
          <inkml:annotationXML>
            <emma:emma xmlns:emma="http://www.w3.org/2003/04/emma" version="1.0">
              <emma:interpretation id="{50ED934F-96B5-4BFC-AF7D-0427809B3756}" emma:medium="tactile" emma:mode="ink">
                <msink:context xmlns:msink="http://schemas.microsoft.com/ink/2010/main" type="inkWord" rotatedBoundingBox="19162,7490 22135,7404 22156,8122 19183,8208"/>
              </emma:interpretation>
              <emma:one-of disjunction-type="recognition" id="oneOf1">
                <emma:interpretation id="interp5" emma:lang="en-US" emma:confidence="0.5">
                  <emma:literal>nutrient</emma:literal>
                </emma:interpretation>
                <emma:interpretation id="interp6" emma:lang="en-US" emma:confidence="0">
                  <emma:literal>nutrient t</emma:literal>
                </emma:interpretation>
                <emma:interpretation id="interp7" emma:lang="en-US" emma:confidence="0">
                  <emma:literal>Nutrien t</emma:literal>
                </emma:interpretation>
                <emma:interpretation id="interp8" emma:lang="en-US" emma:confidence="0">
                  <emma:literal>Nutrient t</emma:literal>
                </emma:interpretation>
                <emma:interpretation id="interp9" emma:lang="en-US" emma:confidence="0">
                  <emma:literal>nutrients t</emma:literal>
                </emma:interpretation>
              </emma:one-of>
            </emma:emma>
          </inkml:annotationXML>
          <inkml:trace contextRef="#ctx0" brushRef="#br0" timeOffset="9023.516">4061 119 258,'-1'19'3870,"1"-19"129,0 0-1419,0 25-774,0-25-129,11 29-387,-11-29-258,14 30-258,-9-12 0,6 3 0,-11-21-258,12 40 0,-10-19-129,7 5 129,-7-1-129,6 3-129,-8-4 258,6 6-258,-4-4 0,1-1-129,-1-5 129,-1 1 0,-1-21-129,3 30 129,-3-30-129,0 0 0,0 0 0,0 0 0,0 0 0,0 0 0,-8-15-129,5-7 129,-2 1 129,2-3-258,2-6 0,-2-2 0,3 2 129,0 1-129,0-5 0,0 5-129,0-4 258,4 5-129,1-1 0,1 3 0,-1 1 0,5 4 0,-2 5 0,-8 16 0,18-22 0,-18 22-129,21-12 129,-21 12 0,24 0-258,-24 0 258,25 15 0,-25-15 0,24 23 0,-24-23 0,19 31 0,-10-14 258,1 3-516,-4 3 516,0-3-516,-1 6 516,1-3-516,-2 2 258,0 1 0,-2 2 0,1-1 0,0 0 0,2-1-129,-2-1 129,2 1 0,0 0 0,-2-3 0,3-7 0,-6-16-129,10 27 129,-10-27-129,0 0-258,17 16-129,-17-16-387,0 0-1032,11-12-2580,-11 12-387,9-33-387,-7 3 0</inkml:trace>
          <inkml:trace contextRef="#ctx0" brushRef="#br0" timeOffset="9644.5515">4436 135 3096,'0'0'2967,"0"0"-516,0 0-645,0 0-258,6 12-258,-6-12 0,0 21-129,0-21-129,0 34-129,0-15-258,3 7 129,-3-7-129,10 12-129,-7-8-129,11 4 129,-4-7-258,5 1 129,-15-21 0,34 29-129,-17-26 129,2-2-129,1-1 0,3 0-129,-6-8 129,4 1 0,-21 7-129,30-23 0,-19 7 0,1-1-129,-7-4 129,0-4-129,-5-4 258,0-2-258,0-1 0,-2 2 0,-4 3 0,-2 5 0,2 3 0,6 19 0,-15-28-258,15 28 0,0 0-129,-11-20-258,11 20-258,0 0-1032,0 0-2193,15-7-645,-15 7-516,17-6 258</inkml:trace>
          <inkml:trace contextRef="#ctx0" brushRef="#br0" timeOffset="10447.5975">4848 212 645,'0'0'4644,"-19"0"387,19 0-516,-3-23-1677,3 23-1161,2-21-645,-2 21-387,20-16-129,-1 15 0,-19 1-258,35 0 0,-16 0-129,3 0 0,0 1 0,-1 2-129,2-3 0,-5 0-129,1 0-129,-19 0-129,36-3-774,-36 3-1290,11-17-2193,-11 17-258,0 0-258</inkml:trace>
          <inkml:trace contextRef="#ctx0" brushRef="#br0" timeOffset="10119.5788">4844-60 1935,'20'-13'2838,"-20"13"-129,0 0-387,0 0-258,0 0-387,3 9-129,2 10-516,-5-19-129,3 42-129,-3-20 0,0 8-258,0 0-129,2 7 129,-2-8-129,8 14 129,-5-3-258,8 2 129,-3-1 129,6-2-258,2-6-129,1 1 129,4-5-129,2-6 0,0-4 0,-1-7 0,-3-6-129,3-2 0,-3-4 129,-2 0-129,0-1-129,-17 1 129,27-14-129,-27 14-129,26-18-129,-26 18-645,23-8-774,-23 8-2709,10-19-387,-10 19-258,8-25 130</inkml:trace>
          <inkml:trace contextRef="#ctx0" brushRef="#br0" timeOffset="11011.6298">5201 137 2967,'0'0'4257,"0"0"-129,0 0-1935,19 25-258,-19-25-516,14 20-129,-14-20-129,20 36-258,-13-14-258,13 8 0,-9-1 0,8 8-258,-6-4-129,4-1 0,-6 0 0,2-3-129,-2-7 0,-3-4 0,-8-18 0,0 0-129,0 0 129,0 0 129,0-9-129,-2-11 129,-9-13 0,3 4-129,-3-9 0,5-4 0,1 0 0,5 0 0,0 0-129,0 0 0,5 12 129,3-4-258,3 9 129,0 4-129,-11 21-129,24-27 0,-24 27 0,27-8-387,-10 8 129,-17 0-129,27 0 0,-27 0-258,27 0 0,-27 0 0,24 0-129,-24 0-387,17 4-1290,-17-4-1548,0 0-516,16 20 387</inkml:trace>
          <inkml:trace contextRef="#ctx0" brushRef="#br0" timeOffset="11515.6585">5620-54 6321,'-21'-28'5160,"21"28"-129,-21-17-516,4 1-3225,17 16-645,0 0-516,-9-21-258,9 21-129,0 0-516,0 0-903,0 0-2838,11 0-129,-11 0-645,19 7 129</inkml:trace>
          <inkml:trace contextRef="#ctx0" brushRef="#br0" timeOffset="11299.6463">5621 222 2322,'21'63'2064,"-15"-42"0,10 11-129,-12-8 0,9 9-129,-10-3-129,8 8-258,-9-12-645,7 6-129,-5-8-387,2-7-258,3-2-645,-9-15-516,0 0-1161,19 0-1806,-19-19-258,0-6 258</inkml:trace>
          <inkml:trace contextRef="#ctx0" brushRef="#br0" timeOffset="12215.6987">5785 226 1,'15'22'4385,"-15"-22"388,19 10-516,0 2-1806,-19-12-774,25 3-387,-25-3-258,28 0-258,-28 0-129,26-5 0,-26 5-258,20-26 0,-12 8-129,2-3-129,-1-3 0,-1-3 0,-3 0 0,3-2-129,-4 3 0,3 0 0,-1 5 0,-3 2-129,-3 19 129,8-26-129,-8 26 129,10-18-129,-10 18 129,0 0-129,0 0 129,0 0-129,0 0 0,0 0 129,0 11-129,0-11 0,-18 22 0,18-22 0,-24 30 0,10-12 0,2 1-129,-1 3 258,0 3 0,4 6 258,1 5-258,5 0 258,3 4-129,0 1 0,1-2 129,10 0-129,-1-5 129,4 0-129,2-13 129,1 2-129,-17-23 129,35 28-129,-19-27 129,1 2-129,1-3 129,-3-4-129,3-6-129,-2-5 0,-1-4 0,0-2-129,2 2-129,-8-7-129,10 4-258,-17-12-516,19 16-1419,-21-11-2193,3 1-258,0 1-387</inkml:trace>
          <inkml:trace contextRef="#ctx0" brushRef="#br0" timeOffset="12883.7369">6203-63 2193,'0'0'4128,"0"0"258,0 0-2193,1 23-387,-1-23-258,10 32 0,-10-32-129,11 45-387,-11-19-129,9 16 0,-7-7-258,7 11-129,-7-6-129,7 0 0,-2-2 0,2-5 0,-4-8-258,3-4 129,-8-21 0,13 20-129,-13-20 129,0 0-129,14-11 0,-13-12 0,-1-8 0,3-6-129,4-3 0,-2-7 0,4 3 0,-1-1-129,1 6 0,2 6 129,2 9-129,-2 4 0,-11 20 129,19-19-129,-19 19 0,19 0 129,-19 0 0,16 7 0,-16-7-129,17 28 129,-17-28 0,19 34 0,-9-11 0,-4 1 0,2 7 0,-2-2 0,-1 5 0,1 0 0,-1 5 0,1-1 0,2-1 0,0 2 0,2-8 0,4 2 0,0-8 0,-1-5 0,-13-20 0,30 14 0,-30-14-258,27-14 0,-13-1-258,-8-16-129,8 8-258,-14-12-645,13 12-516,-13-10-1548,0 3-1161,0 5-387,-1-6 258</inkml:trace>
          <inkml:trace contextRef="#ctx0" brushRef="#br0" timeOffset="13715.7845">6721 177 129,'-22'5'4257,"22"-5"387,0 0-1677,0 0-516,0 0-258,0 0-645,0 0-129,0 0-258,0 0-258,0 0 129,0 0-258,24-5-129,-24 5 129,36-19-258,-15 5 0,4 5-258,0-4 129,2 5-258,-2-1 0,1 3 0,-1 5-129,-8 1-129,-17 0 0,26 0 0,-26 0-129,0 0-258,0 0-258,0 0-774,1 8-1935,-1-8-1290,-17 8-645,17-8-258</inkml:trace>
          <inkml:trace contextRef="#ctx0" brushRef="#br0" timeOffset="13268.7588">6705 23 2322,'0'-24'4386,"0"24"-258,0-26-1677,0 26-645,0 0-645,0 0 0,0 0-129,0 0-387,0 0 0,0 0-258,11 23 0,-8-3-129,-3 5 0,7 6 129,-7-3-129,6 14 129,-1-5 0,4 8 0,-4-7 0,8 6 0,-4-7-129,9 0 0,-6-10-129,6-1 258,-3-8-258,4-4 0,-19-14-129,34 16 129,-34-16-129,30 2 129,-13-2-129,0 0 0,-1-2-129,-16 2-129,32-18-258,-24-2-516,14 17-2064,-13-16-1677,-7 4-516,-2-8-129</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0.11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79C632C5-6D0C-408C-92F4-4343887DA48D}" emma:medium="tactile" emma:mode="ink">
          <msink:context xmlns:msink="http://schemas.microsoft.com/ink/2010/main" type="inkDrawing" rotatedBoundingBox="13952,14126 15195,15596 15149,15635 13906,14165" semanticType="callout" shapeName="Other"/>
        </emma:interpretation>
      </emma:emma>
    </inkml:annotationXML>
    <inkml:trace contextRef="#ctx0" brushRef="#br0">-23 113 1935,'-12'12'4515,"12"9"129,7 1-129,-2-1-2322,32 27-258,-12-14-645,28 30 0,-11-9-516,24 22 0,-6-4-387,15 12 129,-5 1-129,6 3-258,1 1 0,1 1 0,-1-7 0,-2-1 0,-6-8 0,-3-4 0,-8-8 0,-6-4 0,-9-8 0,-6-7-129,-10-13 129,-5-4-129,-5-9 0,-17-18-129,12 21 0,-12-21-258,0 0-387,-11-1-645,11 1-3096,0 0-387,-25-16-129,1-5-387</inkml:trace>
  </inkml:traceGroup>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0.862"/>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87E7EE54-786F-43FB-88E5-889BA9AE516F}" emma:medium="tactile" emma:mode="ink">
          <msink:context xmlns:msink="http://schemas.microsoft.com/ink/2010/main" type="inkDrawing" rotatedBoundingBox="13948,15670 14974,13990 15056,14040 14030,15721" semanticType="callout" shapeName="Other"/>
        </emma:interpretation>
      </emma:emma>
    </inkml:annotationXML>
    <inkml:trace contextRef="#ctx0" brushRef="#br0">1073 40 2580,'-18'-30'4257,"-4"18"0,-2 4-1419,20 23-645,-23-9-645,14 34-258,-18-4-258,9 29-258,-18 1-258,2 21 129,-12 10-387,-1 12-129,-9 2 0,2 2 0,-3-2 0,1-6-129,5-10 129,6-11-129,-2-14 129,9-9-129,4-8 129,5-10-129,0-5 129,5-4-129,3-2 0,1-2 129,0-2-129,4 1 0,0-7 0,6 0 0,1-1 0,13-21 0,-24 32 0,24-32 0,-11 22 0,11-22-129,0 0-387,0 0-1161,0 0-2451,0-11-516,0 11-129,7-34-387</inkml:trace>
  </inkml:traceGroup>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1.685"/>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05466249-8C00-41B2-B703-769E43C4BF62}" emma:medium="tactile" emma:mode="ink">
          <msink:context xmlns:msink="http://schemas.microsoft.com/ink/2010/main" type="inkDrawing" rotatedBoundingBox="15471,14381 16898,15723 16855,15768 15428,14427" semanticType="callout" shapeName="Other">
            <msink:sourceLink direction="with" ref="{F7AB0FC9-9B48-4A28-BBB9-8454FC42FB5F}"/>
          </msink:context>
        </emma:interpretation>
      </emma:emma>
    </inkml:annotationXML>
    <inkml:trace contextRef="#ctx0" brushRef="#br0">44 47 3612,'-20'-23'4773,"-7"-4"-129,27 27-258,0 0-2322,9 13-645,-9-13-387,58 64-258,-16-20-129,26 21 0,3 0-258,22 21 258,4 3-258,11 10-129,-2 0 0,3 4-129,-7-6 129,1 2-129,-14-12 0,-7-3 129,-12-17-129,-10-8 0,-13-9 0,-5-13-129,-11-10-129,-11-15 0,-20-12-645,0 0-1161,24-9-2709,-29-15-387,5 24-129,-17-40-387</inkml:trace>
  </inkml:traceGroup>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2.114"/>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589BDAF3-272D-420B-A083-D81455BA758B}" emma:medium="tactile" emma:mode="ink">
          <msink:context xmlns:msink="http://schemas.microsoft.com/ink/2010/main" type="inkDrawing" rotatedBoundingBox="15629,16036 16564,14184 16593,14199 15659,16051" semanticType="callout" shapeName="Other">
            <msink:sourceLink direction="with" ref="{F7AB0FC9-9B48-4A28-BBB9-8454FC42FB5F}"/>
          </msink:context>
        </emma:interpretation>
      </emma:emma>
    </inkml:annotationXML>
    <inkml:trace contextRef="#ctx0" brushRef="#br0">925 0 6708,'-29'26'5160,"7"13"-387,6 17-129,-17-1-2709,9 27-903,-22 2-258,3 15-258,-14 8-129,-1 7-129,-10 6 0,2 4-129,-5 0 0,0 4-129,5-5 0,8-1 129,7-20-129,10-8 0,5-13 0,7-15 129,10-16-387,-1-22-129,20 5-1548,0-33-2709,0 0-258,0-23-387,13 8-258</inkml:trace>
  </inkml:traceGroup>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23:32:22.837"/>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F3D63278-BF88-4F02-80D1-F9386EDE28E0}" emma:medium="tactile" emma:mode="ink">
          <msink:context xmlns:msink="http://schemas.microsoft.com/ink/2010/main" type="inkDrawing" rotatedBoundingBox="16613,13078 18237,14626 18200,14665 16575,13118" semanticType="callout" shapeName="Other">
            <msink:sourceLink direction="with" ref="{F7AB0FC9-9B48-4A28-BBB9-8454FC42FB5F}"/>
          </msink:context>
        </emma:interpretation>
      </emma:emma>
    </inkml:annotationXML>
    <inkml:trace contextRef="#ctx0" brushRef="#br0">62 63 4644,'-48'-46'4902,"48"46"0,-20-17-387,20 29-2193,0-12-645,4 28-645,16 0-387,17 11-258,5 12-129,16 13 0,13 8-129,21 15-129,2-1 0,16 5 0,-2 1 129,3 3 0,-3-1 0,-4-1-129,-9-4 129,-9-4 129,-8-9-129,-12 2 129,-4-12-258,-6-5 129,-6-9-129,-6-9 129,-8-13-258,-7-8 0,-1-5-129,-28-17-387,25 8-645,-38-23-2709,13 15-774,-25-32-387,25 32-387</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60678420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018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put Xs over fungi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219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indent="304800" algn="ctr">
              <a:spcBef>
                <a:spcPts val="0"/>
              </a:spcBef>
              <a:buSzPct val="100000"/>
              <a:defRPr sz="4800"/>
            </a:lvl1pPr>
            <a:lvl2pPr indent="304800" algn="ctr">
              <a:spcBef>
                <a:spcPts val="0"/>
              </a:spcBef>
              <a:buSzPct val="100000"/>
              <a:defRPr sz="4800"/>
            </a:lvl2pPr>
            <a:lvl3pPr indent="304800" algn="ctr">
              <a:spcBef>
                <a:spcPts val="0"/>
              </a:spcBef>
              <a:buSzPct val="100000"/>
              <a:defRPr sz="4800"/>
            </a:lvl3pPr>
            <a:lvl4pPr indent="304800" algn="ctr">
              <a:spcBef>
                <a:spcPts val="0"/>
              </a:spcBef>
              <a:buSzPct val="100000"/>
              <a:defRPr sz="4800"/>
            </a:lvl4pPr>
            <a:lvl5pPr indent="304800" algn="ctr">
              <a:spcBef>
                <a:spcPts val="0"/>
              </a:spcBef>
              <a:buSzPct val="100000"/>
              <a:defRPr sz="4800"/>
            </a:lvl5pPr>
            <a:lvl6pPr indent="304800" algn="ctr">
              <a:spcBef>
                <a:spcPts val="0"/>
              </a:spcBef>
              <a:buSzPct val="100000"/>
              <a:defRPr sz="4800"/>
            </a:lvl6pPr>
            <a:lvl7pPr indent="304800" algn="ctr">
              <a:spcBef>
                <a:spcPts val="0"/>
              </a:spcBef>
              <a:buSzPct val="100000"/>
              <a:defRPr sz="4800"/>
            </a:lvl7pPr>
            <a:lvl8pPr indent="304800" algn="ctr">
              <a:spcBef>
                <a:spcPts val="0"/>
              </a:spcBef>
              <a:buSzPct val="100000"/>
              <a:defRPr sz="4800"/>
            </a:lvl8pPr>
            <a:lvl9pPr indent="304800" algn="ctr">
              <a:spcBef>
                <a:spcPts val="0"/>
              </a:spcBef>
              <a:buSzPct val="100000"/>
              <a:defRPr sz="4800"/>
            </a:lvl9pPr>
          </a:lstStyle>
          <a:p>
            <a:endParaRPr/>
          </a:p>
        </p:txBody>
      </p:sp>
      <p:sp>
        <p:nvSpPr>
          <p:cNvPr id="9" name="Shape 9"/>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marL="0" algn="ctr">
              <a:spcBef>
                <a:spcPts val="0"/>
              </a:spcBef>
              <a:buClr>
                <a:schemeClr val="dk2"/>
              </a:buClr>
              <a:buNone/>
              <a:defRPr>
                <a:solidFill>
                  <a:schemeClr val="dk2"/>
                </a:solidFill>
              </a:defRPr>
            </a:lvl1pPr>
            <a:lvl2pPr marL="0" indent="190500" algn="ctr">
              <a:spcBef>
                <a:spcPts val="0"/>
              </a:spcBef>
              <a:buClr>
                <a:schemeClr val="dk2"/>
              </a:buClr>
              <a:buSzPct val="100000"/>
              <a:buNone/>
              <a:defRPr sz="3000">
                <a:solidFill>
                  <a:schemeClr val="dk2"/>
                </a:solidFill>
              </a:defRPr>
            </a:lvl2pPr>
            <a:lvl3pPr marL="0" indent="190500" algn="ctr">
              <a:spcBef>
                <a:spcPts val="0"/>
              </a:spcBef>
              <a:buClr>
                <a:schemeClr val="dk2"/>
              </a:buClr>
              <a:buSzPct val="100000"/>
              <a:buNone/>
              <a:defRPr sz="3000">
                <a:solidFill>
                  <a:schemeClr val="dk2"/>
                </a:solidFill>
              </a:defRPr>
            </a:lvl3pPr>
            <a:lvl4pPr marL="0" indent="190500" algn="ctr">
              <a:spcBef>
                <a:spcPts val="0"/>
              </a:spcBef>
              <a:buClr>
                <a:schemeClr val="dk2"/>
              </a:buClr>
              <a:buSzPct val="100000"/>
              <a:buNone/>
              <a:defRPr sz="3000">
                <a:solidFill>
                  <a:schemeClr val="dk2"/>
                </a:solidFill>
              </a:defRPr>
            </a:lvl4pPr>
            <a:lvl5pPr marL="0" indent="190500" algn="ctr">
              <a:spcBef>
                <a:spcPts val="0"/>
              </a:spcBef>
              <a:buClr>
                <a:schemeClr val="dk2"/>
              </a:buClr>
              <a:buSzPct val="100000"/>
              <a:buNone/>
              <a:defRPr sz="3000">
                <a:solidFill>
                  <a:schemeClr val="dk2"/>
                </a:solidFill>
              </a:defRPr>
            </a:lvl5pPr>
            <a:lvl6pPr marL="0" indent="190500" algn="ctr">
              <a:spcBef>
                <a:spcPts val="0"/>
              </a:spcBef>
              <a:buClr>
                <a:schemeClr val="dk2"/>
              </a:buClr>
              <a:buSzPct val="100000"/>
              <a:buNone/>
              <a:defRPr sz="3000">
                <a:solidFill>
                  <a:schemeClr val="dk2"/>
                </a:solidFill>
              </a:defRPr>
            </a:lvl6pPr>
            <a:lvl7pPr marL="0" indent="190500" algn="ctr">
              <a:spcBef>
                <a:spcPts val="0"/>
              </a:spcBef>
              <a:buClr>
                <a:schemeClr val="dk2"/>
              </a:buClr>
              <a:buSzPct val="100000"/>
              <a:buNone/>
              <a:defRPr sz="3000">
                <a:solidFill>
                  <a:schemeClr val="dk2"/>
                </a:solidFill>
              </a:defRPr>
            </a:lvl7pPr>
            <a:lvl8pPr marL="0" indent="190500" algn="ctr">
              <a:spcBef>
                <a:spcPts val="0"/>
              </a:spcBef>
              <a:buClr>
                <a:schemeClr val="dk2"/>
              </a:buClr>
              <a:buSzPct val="100000"/>
              <a:buNone/>
              <a:defRPr sz="3000">
                <a:solidFill>
                  <a:schemeClr val="dk2"/>
                </a:solidFill>
              </a:defRPr>
            </a:lvl8pPr>
            <a:lvl9pPr marL="0" indent="190500"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indent="457200">
              <a:spcBef>
                <a:spcPts val="0"/>
              </a:spcBef>
              <a:defRPr/>
            </a:lvl2pPr>
            <a:lvl3pPr indent="914400">
              <a:spcBef>
                <a:spcPts val="0"/>
              </a:spcBef>
              <a:defRPr/>
            </a:lvl3pPr>
            <a:lvl4pPr indent="1371600">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pic>
        <p:nvPicPr>
          <p:cNvPr id="22" name="Shape 22"/>
          <p:cNvPicPr preferRelativeResize="0"/>
          <p:nvPr/>
        </p:nvPicPr>
        <p:blipFill>
          <a:blip r:embed="rId2"/>
          <a:stretch>
            <a:fillRect/>
          </a:stretch>
        </p:blipFill>
        <p:spPr>
          <a:xfrm>
            <a:off x="533673" y="306725"/>
            <a:ext cx="8076649" cy="6491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p:spPr>
        <p:txBody>
          <a:bodyPr lIns="91425" tIns="91425" rIns="91425" bIns="91425" anchor="b" anchorCtr="0"/>
          <a:lstStyle>
            <a:lvl1pPr marL="0">
              <a:spcBef>
                <a:spcPts val="0"/>
              </a:spcBef>
              <a:buClr>
                <a:schemeClr val="dk1"/>
              </a:buClr>
              <a:buSzPct val="100000"/>
              <a:buNone/>
              <a:defRPr sz="3600" b="1">
                <a:solidFill>
                  <a:schemeClr val="dk1"/>
                </a:solidFill>
              </a:defRPr>
            </a:lvl1pPr>
            <a:lvl2pPr marL="0" indent="228600">
              <a:spcBef>
                <a:spcPts val="0"/>
              </a:spcBef>
              <a:buClr>
                <a:schemeClr val="dk1"/>
              </a:buClr>
              <a:buSzPct val="100000"/>
              <a:buNone/>
              <a:defRPr sz="3600" b="1">
                <a:solidFill>
                  <a:schemeClr val="dk1"/>
                </a:solidFill>
              </a:defRPr>
            </a:lvl2pPr>
            <a:lvl3pPr marL="0" indent="228600">
              <a:spcBef>
                <a:spcPts val="0"/>
              </a:spcBef>
              <a:buClr>
                <a:schemeClr val="dk1"/>
              </a:buClr>
              <a:buSzPct val="100000"/>
              <a:buNone/>
              <a:defRPr sz="3600" b="1">
                <a:solidFill>
                  <a:schemeClr val="dk1"/>
                </a:solidFill>
              </a:defRPr>
            </a:lvl3pPr>
            <a:lvl4pPr marL="0" indent="228600">
              <a:spcBef>
                <a:spcPts val="0"/>
              </a:spcBef>
              <a:buClr>
                <a:schemeClr val="dk1"/>
              </a:buClr>
              <a:buSzPct val="100000"/>
              <a:buNone/>
              <a:defRPr sz="3600" b="1">
                <a:solidFill>
                  <a:schemeClr val="dk1"/>
                </a:solidFill>
              </a:defRPr>
            </a:lvl4pPr>
            <a:lvl5pPr marL="0" indent="228600">
              <a:spcBef>
                <a:spcPts val="0"/>
              </a:spcBef>
              <a:buClr>
                <a:schemeClr val="dk1"/>
              </a:buClr>
              <a:buSzPct val="100000"/>
              <a:buNone/>
              <a:defRPr sz="3600" b="1">
                <a:solidFill>
                  <a:schemeClr val="dk1"/>
                </a:solidFill>
              </a:defRPr>
            </a:lvl5pPr>
            <a:lvl6pPr marL="0" indent="228600">
              <a:spcBef>
                <a:spcPts val="0"/>
              </a:spcBef>
              <a:buClr>
                <a:schemeClr val="dk1"/>
              </a:buClr>
              <a:buSzPct val="100000"/>
              <a:buNone/>
              <a:defRPr sz="3600" b="1">
                <a:solidFill>
                  <a:schemeClr val="dk1"/>
                </a:solidFill>
              </a:defRPr>
            </a:lvl6pPr>
            <a:lvl7pPr marL="0" indent="228600">
              <a:spcBef>
                <a:spcPts val="0"/>
              </a:spcBef>
              <a:buClr>
                <a:schemeClr val="dk1"/>
              </a:buClr>
              <a:buSzPct val="100000"/>
              <a:buNone/>
              <a:defRPr sz="3600" b="1">
                <a:solidFill>
                  <a:schemeClr val="dk1"/>
                </a:solidFill>
              </a:defRPr>
            </a:lvl7pPr>
            <a:lvl8pPr marL="0" indent="228600">
              <a:spcBef>
                <a:spcPts val="0"/>
              </a:spcBef>
              <a:buClr>
                <a:schemeClr val="dk1"/>
              </a:buClr>
              <a:buSzPct val="100000"/>
              <a:buNone/>
              <a:defRPr sz="3600" b="1">
                <a:solidFill>
                  <a:schemeClr val="dk1"/>
                </a:solidFill>
              </a:defRPr>
            </a:lvl8pPr>
            <a:lvl9pPr marL="0" indent="228600">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marL="342900" indent="-152400">
              <a:spcBef>
                <a:spcPts val="600"/>
              </a:spcBef>
              <a:buClr>
                <a:schemeClr val="dk1"/>
              </a:buClr>
              <a:buSzPct val="100000"/>
              <a:defRPr sz="3000">
                <a:solidFill>
                  <a:schemeClr val="dk1"/>
                </a:solidFill>
              </a:defRPr>
            </a:lvl1pPr>
            <a:lvl2pPr marL="742950" indent="-133350">
              <a:spcBef>
                <a:spcPts val="480"/>
              </a:spcBef>
              <a:buClr>
                <a:schemeClr val="dk1"/>
              </a:buClr>
              <a:buSzPct val="100000"/>
              <a:defRPr sz="2400">
                <a:solidFill>
                  <a:schemeClr val="dk1"/>
                </a:solidFill>
              </a:defRPr>
            </a:lvl2pPr>
            <a:lvl3pPr marL="1143000" indent="-76200">
              <a:spcBef>
                <a:spcPts val="480"/>
              </a:spcBef>
              <a:buClr>
                <a:schemeClr val="dk1"/>
              </a:buClr>
              <a:buSzPct val="100000"/>
              <a:defRPr sz="2400">
                <a:solidFill>
                  <a:schemeClr val="dk1"/>
                </a:solidFill>
              </a:defRPr>
            </a:lvl3pPr>
            <a:lvl4pPr marL="1600200" indent="-114300">
              <a:spcBef>
                <a:spcPts val="360"/>
              </a:spcBef>
              <a:buClr>
                <a:schemeClr val="dk1"/>
              </a:buClr>
              <a:buSzPct val="100000"/>
              <a:defRPr sz="1800">
                <a:solidFill>
                  <a:schemeClr val="dk1"/>
                </a:solidFill>
              </a:defRPr>
            </a:lvl4pPr>
            <a:lvl5pPr marL="2057400" indent="-114300">
              <a:spcBef>
                <a:spcPts val="360"/>
              </a:spcBef>
              <a:buClr>
                <a:schemeClr val="dk1"/>
              </a:buClr>
              <a:buSzPct val="100000"/>
              <a:defRPr sz="1800">
                <a:solidFill>
                  <a:schemeClr val="dk1"/>
                </a:solidFill>
              </a:defRPr>
            </a:lvl5pPr>
            <a:lvl6pPr marL="2514600" indent="-114300">
              <a:spcBef>
                <a:spcPts val="360"/>
              </a:spcBef>
              <a:buClr>
                <a:schemeClr val="dk1"/>
              </a:buClr>
              <a:buSzPct val="100000"/>
              <a:defRPr sz="1800">
                <a:solidFill>
                  <a:schemeClr val="dk1"/>
                </a:solidFill>
              </a:defRPr>
            </a:lvl6pPr>
            <a:lvl7pPr marL="2971800" indent="-114300">
              <a:spcBef>
                <a:spcPts val="360"/>
              </a:spcBef>
              <a:buClr>
                <a:schemeClr val="dk1"/>
              </a:buClr>
              <a:buSzPct val="100000"/>
              <a:defRPr sz="1800">
                <a:solidFill>
                  <a:schemeClr val="dk1"/>
                </a:solidFill>
              </a:defRPr>
            </a:lvl7pPr>
            <a:lvl8pPr marL="3429000" indent="-114300">
              <a:spcBef>
                <a:spcPts val="360"/>
              </a:spcBef>
              <a:buClr>
                <a:schemeClr val="dk1"/>
              </a:buClr>
              <a:buSzPct val="100000"/>
              <a:defRPr sz="1800">
                <a:solidFill>
                  <a:schemeClr val="dk1"/>
                </a:solidFill>
              </a:defRPr>
            </a:lvl8pPr>
            <a:lvl9pPr marL="3886200" indent="-11430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jp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png"/><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5.gi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7.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49.png"/><Relationship Id="rId12"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10.wdp"/><Relationship Id="rId4" Type="http://schemas.microsoft.com/office/2007/relationships/hdphoto" Target="../media/hdphoto2.wdp"/><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54.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58.jp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60.wmf"/></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openxmlformats.org/officeDocument/2006/relationships/image" Target="../media/image5.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comments" Target="../comments/comment3.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6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5.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customXml" Target="../ink/ink16.xml"/><Relationship Id="rId5" Type="http://schemas.openxmlformats.org/officeDocument/2006/relationships/image" Target="../media/image5.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www.etsy.com/market/bacteria" TargetMode="External"/><Relationship Id="rId13" Type="http://schemas.openxmlformats.org/officeDocument/2006/relationships/hyperlink" Target="https://sites.psu.edu/seanwoconnor/the-perils-of-photoshop/" TargetMode="External"/><Relationship Id="rId3" Type="http://schemas.openxmlformats.org/officeDocument/2006/relationships/hyperlink" Target="http://galleryhip.com/old-leather-blank-book-cover.html" TargetMode="External"/><Relationship Id="rId7" Type="http://schemas.openxmlformats.org/officeDocument/2006/relationships/hyperlink" Target="http://vector.me/files/images/2/3/234678/cartoon_mushrooms_vector_set.jpg" TargetMode="External"/><Relationship Id="rId12" Type="http://schemas.openxmlformats.org/officeDocument/2006/relationships/hyperlink" Target="http://www.toonvectors.com/clip-art/cartoon-palm-tree-sick/38861" TargetMode="External"/><Relationship Id="rId2" Type="http://schemas.openxmlformats.org/officeDocument/2006/relationships/notesSlide" Target="../notesSlides/notesSlide28.xml"/><Relationship Id="rId16" Type="http://schemas.openxmlformats.org/officeDocument/2006/relationships/hyperlink" Target="http://foodwallpaper.info/healthy-food-clipart/" TargetMode="External"/><Relationship Id="rId1" Type="http://schemas.openxmlformats.org/officeDocument/2006/relationships/slideLayout" Target="../slideLayouts/slideLayout6.xml"/><Relationship Id="rId6" Type="http://schemas.openxmlformats.org/officeDocument/2006/relationships/hyperlink" Target="http://images.clipartlogo.com/files/images/40/400384/mushroom-clip-art_t.jpg" TargetMode="External"/><Relationship Id="rId11" Type="http://schemas.openxmlformats.org/officeDocument/2006/relationships/hyperlink" Target="http://www.clipartof.com/portfolio/cthoman/illustration/sick-corn-mascot-1125600.html" TargetMode="External"/><Relationship Id="rId5" Type="http://schemas.openxmlformats.org/officeDocument/2006/relationships/hyperlink" Target="http://mykpopfanfic.wordpress.com/2010/04/02/frog-kingdom/cartoon-castle/" TargetMode="External"/><Relationship Id="rId15" Type="http://schemas.openxmlformats.org/officeDocument/2006/relationships/hyperlink" Target="http://lowres.jantoo.com/industry-factory-factory_worker-production-products-production_line-00800159_low.jpg" TargetMode="External"/><Relationship Id="rId10" Type="http://schemas.openxmlformats.org/officeDocument/2006/relationships/hyperlink" Target="http://www.wallpapersfunny.com/wallpapers/nature-plants-green-grass-funny-wallpaper-1024x768.jpg" TargetMode="External"/><Relationship Id="rId4" Type="http://schemas.openxmlformats.org/officeDocument/2006/relationships/hyperlink" Target="http://www.deviantart.com/art/open-book-template-PSD-198829525" TargetMode="External"/><Relationship Id="rId9" Type="http://schemas.openxmlformats.org/officeDocument/2006/relationships/hyperlink" Target="http://uhome.in/wp-content/uploads/2012/07/cartoon-plants-and-flowers.jpg" TargetMode="External"/><Relationship Id="rId14" Type="http://schemas.openxmlformats.org/officeDocument/2006/relationships/hyperlink" Target="http://www.colesvillenursery.com/wp/wp-content/themes/colesville-nursery/images/header-photo-the-dirt.jpg"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10.emf"/><Relationship Id="rId12"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2.emf"/><Relationship Id="rId5" Type="http://schemas.openxmlformats.org/officeDocument/2006/relationships/image" Target="../media/image9.png"/><Relationship Id="rId10" Type="http://schemas.openxmlformats.org/officeDocument/2006/relationships/customXml" Target="../ink/ink3.xml"/><Relationship Id="rId4" Type="http://schemas.openxmlformats.org/officeDocument/2006/relationships/image" Target="../media/image8.png"/><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9.emf"/><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image" Target="../media/image4.png"/><Relationship Id="rId21" Type="http://schemas.openxmlformats.org/officeDocument/2006/relationships/image" Target="../media/image23.emf"/><Relationship Id="rId7" Type="http://schemas.openxmlformats.org/officeDocument/2006/relationships/image" Target="../media/image13.png"/><Relationship Id="rId12" Type="http://schemas.openxmlformats.org/officeDocument/2006/relationships/customXml" Target="../ink/ink7.xml"/><Relationship Id="rId17" Type="http://schemas.openxmlformats.org/officeDocument/2006/relationships/image" Target="../media/image21.emf"/><Relationship Id="rId25" Type="http://schemas.openxmlformats.org/officeDocument/2006/relationships/image" Target="../media/image25.emf"/><Relationship Id="rId2" Type="http://schemas.openxmlformats.org/officeDocument/2006/relationships/notesSlide" Target="../notesSlides/notesSlide6.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media/image27.emf"/><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8.emf"/><Relationship Id="rId24" Type="http://schemas.openxmlformats.org/officeDocument/2006/relationships/customXml" Target="../ink/ink13.xml"/><Relationship Id="rId5" Type="http://schemas.openxmlformats.org/officeDocument/2006/relationships/image" Target="../media/image11.png"/><Relationship Id="rId15" Type="http://schemas.openxmlformats.org/officeDocument/2006/relationships/image" Target="../media/image20.emf"/><Relationship Id="rId23" Type="http://schemas.openxmlformats.org/officeDocument/2006/relationships/image" Target="../media/image24.emf"/><Relationship Id="rId28" Type="http://schemas.openxmlformats.org/officeDocument/2006/relationships/customXml" Target="../ink/ink15.xml"/><Relationship Id="rId10" Type="http://schemas.openxmlformats.org/officeDocument/2006/relationships/customXml" Target="../ink/ink6.xml"/><Relationship Id="rId19" Type="http://schemas.openxmlformats.org/officeDocument/2006/relationships/image" Target="../media/image22.emf"/><Relationship Id="rId4" Type="http://schemas.openxmlformats.org/officeDocument/2006/relationships/image" Target="../media/image10.png"/><Relationship Id="rId9" Type="http://schemas.openxmlformats.org/officeDocument/2006/relationships/image" Target="../media/image17.emf"/><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3"/>
          <a:srcRect r="9214"/>
          <a:stretch/>
        </p:blipFill>
        <p:spPr>
          <a:xfrm>
            <a:off x="0" y="-114050"/>
            <a:ext cx="9144000" cy="7043351"/>
          </a:xfrm>
          <a:prstGeom prst="rect">
            <a:avLst/>
          </a:prstGeom>
        </p:spPr>
      </p:pic>
      <p:sp>
        <p:nvSpPr>
          <p:cNvPr id="25" name="Shape 25"/>
          <p:cNvSpPr txBox="1"/>
          <p:nvPr/>
        </p:nvSpPr>
        <p:spPr>
          <a:xfrm>
            <a:off x="2140649" y="1676400"/>
            <a:ext cx="4862701" cy="2409600"/>
          </a:xfrm>
          <a:prstGeom prst="rect">
            <a:avLst/>
          </a:prstGeom>
        </p:spPr>
        <p:txBody>
          <a:bodyPr lIns="91425" tIns="91425" rIns="91425" bIns="91425" anchor="t" anchorCtr="0">
            <a:noAutofit/>
          </a:bodyPr>
          <a:lstStyle/>
          <a:p>
            <a:pPr algn="ctr">
              <a:spcBef>
                <a:spcPts val="0"/>
              </a:spcBef>
              <a:buNone/>
            </a:pPr>
            <a:r>
              <a:rPr lang="en" sz="7200" dirty="0">
                <a:solidFill>
                  <a:schemeClr val="accent2">
                    <a:lumMod val="40000"/>
                    <a:lumOff val="60000"/>
                  </a:schemeClr>
                </a:solidFill>
                <a:latin typeface="French Script MT" panose="03020402040607040605" pitchFamily="66" charset="0"/>
                <a:ea typeface="Lobster Two"/>
                <a:cs typeface="Lobster Two"/>
                <a:sym typeface="Lobster Two"/>
              </a:rPr>
              <a:t>Princess Fiona-Fungi’s Adventure</a:t>
            </a:r>
          </a:p>
        </p:txBody>
      </p:sp>
      <p:sp>
        <p:nvSpPr>
          <p:cNvPr id="2" name="TextBox 1"/>
          <p:cNvSpPr txBox="1"/>
          <p:nvPr/>
        </p:nvSpPr>
        <p:spPr>
          <a:xfrm>
            <a:off x="1600200" y="5177051"/>
            <a:ext cx="6088950" cy="1200329"/>
          </a:xfrm>
          <a:prstGeom prst="rect">
            <a:avLst/>
          </a:prstGeom>
          <a:solidFill>
            <a:schemeClr val="bg1">
              <a:alpha val="21000"/>
            </a:schemeClr>
          </a:solidFill>
        </p:spPr>
        <p:txBody>
          <a:bodyPr wrap="square" rtlCol="0">
            <a:spAutoFit/>
          </a:bodyPr>
          <a:lstStyle/>
          <a:p>
            <a:pPr algn="ctr"/>
            <a:r>
              <a:rPr lang="en-US" sz="3600" dirty="0" smtClean="0">
                <a:solidFill>
                  <a:schemeClr val="bg1"/>
                </a:solidFill>
                <a:latin typeface="French Script MT" panose="03020402040607040605" pitchFamily="66" charset="0"/>
              </a:rPr>
              <a:t>Written by: Sally Askew, Savannah Emge, and Sophie Shippe</a:t>
            </a:r>
            <a:endParaRPr lang="en-US" sz="3600" dirty="0">
              <a:solidFill>
                <a:schemeClr val="bg1"/>
              </a:solidFill>
              <a:latin typeface="French Script MT" panose="03020402040607040605" pitchFamily="66"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1150166" y="756719"/>
            <a:ext cx="3193234" cy="4619400"/>
          </a:xfrm>
          <a:prstGeom prst="rect">
            <a:avLst/>
          </a:prstGeom>
        </p:spPr>
        <p:txBody>
          <a:bodyPr lIns="91425" tIns="91425" rIns="91425" bIns="91425" anchor="t" anchorCtr="0">
            <a:noAutofit/>
          </a:bodyPr>
          <a:lstStyle/>
          <a:p>
            <a:pPr lvl="0" rtl="0">
              <a:spcBef>
                <a:spcPts val="0"/>
              </a:spcBef>
              <a:buNone/>
            </a:pPr>
            <a:r>
              <a:rPr lang="en" sz="4800" dirty="0">
                <a:solidFill>
                  <a:schemeClr val="dk1"/>
                </a:solidFill>
                <a:latin typeface="French Script MT" panose="03020402040607040605" pitchFamily="66" charset="0"/>
                <a:ea typeface="Corsiva"/>
                <a:cs typeface="Corsiva"/>
                <a:sym typeface="Corsiva"/>
              </a:rPr>
              <a:t>One day Princess Fiona-Fungi looked up and noticed… </a:t>
            </a:r>
          </a:p>
          <a:p>
            <a:pPr>
              <a:spcBef>
                <a:spcPts val="0"/>
              </a:spcBef>
              <a:buNone/>
            </a:pPr>
            <a:r>
              <a:rPr lang="en" sz="4800" dirty="0">
                <a:solidFill>
                  <a:schemeClr val="dk1"/>
                </a:solidFill>
                <a:latin typeface="French Script MT" panose="03020402040607040605" pitchFamily="66" charset="0"/>
                <a:ea typeface="Corsiva"/>
                <a:cs typeface="Corsiva"/>
                <a:sym typeface="Corsiva"/>
              </a:rPr>
              <a:t>poles flying out of the </a:t>
            </a:r>
            <a:r>
              <a:rPr lang="en" sz="4800" dirty="0" smtClean="0">
                <a:solidFill>
                  <a:schemeClr val="dk1"/>
                </a:solidFill>
                <a:latin typeface="French Script MT" panose="03020402040607040605" pitchFamily="66" charset="0"/>
                <a:ea typeface="Corsiva"/>
                <a:cs typeface="Corsiva"/>
                <a:sym typeface="Corsiva"/>
              </a:rPr>
              <a:t>sky! </a:t>
            </a:r>
            <a:endParaRPr lang="en" sz="4800" dirty="0">
              <a:solidFill>
                <a:schemeClr val="dk1"/>
              </a:solidFill>
              <a:latin typeface="French Script MT" panose="03020402040607040605" pitchFamily="66" charset="0"/>
              <a:ea typeface="Corsiva"/>
              <a:cs typeface="Corsiva"/>
              <a:sym typeface="Corsiva"/>
            </a:endParaRPr>
          </a:p>
        </p:txBody>
      </p:sp>
      <p:pic>
        <p:nvPicPr>
          <p:cNvPr id="97" name="Shape 97"/>
          <p:cNvPicPr preferRelativeResize="0"/>
          <p:nvPr/>
        </p:nvPicPr>
        <p:blipFill>
          <a:blip r:embed="rId3"/>
          <a:stretch>
            <a:fillRect/>
          </a:stretch>
        </p:blipFill>
        <p:spPr>
          <a:xfrm>
            <a:off x="4896046" y="983940"/>
            <a:ext cx="3324875" cy="2688451"/>
          </a:xfrm>
          <a:prstGeom prst="rect">
            <a:avLst/>
          </a:prstGeom>
          <a:ln>
            <a:noFill/>
          </a:ln>
          <a:effectLst>
            <a:softEdge rad="112500"/>
          </a:effectLst>
        </p:spPr>
      </p:pic>
      <p:pic>
        <p:nvPicPr>
          <p:cNvPr id="98" name="Shape 98"/>
          <p:cNvPicPr preferRelativeResize="0"/>
          <p:nvPr/>
        </p:nvPicPr>
        <p:blipFill>
          <a:blip r:embed="rId4"/>
          <a:stretch>
            <a:fillRect/>
          </a:stretch>
        </p:blipFill>
        <p:spPr>
          <a:xfrm>
            <a:off x="4896046" y="2438400"/>
            <a:ext cx="3324874" cy="3115832"/>
          </a:xfrm>
          <a:prstGeom prst="rect">
            <a:avLst/>
          </a:prstGeom>
          <a:ln>
            <a:noFill/>
          </a:ln>
          <a:effectLst>
            <a:softEdge rad="112500"/>
          </a:effectLst>
        </p:spPr>
      </p:pic>
      <p:grpSp>
        <p:nvGrpSpPr>
          <p:cNvPr id="4" name="Group 3"/>
          <p:cNvGrpSpPr/>
          <p:nvPr/>
        </p:nvGrpSpPr>
        <p:grpSpPr>
          <a:xfrm>
            <a:off x="6642209" y="3276600"/>
            <a:ext cx="1383629" cy="1659789"/>
            <a:chOff x="4523725" y="2088566"/>
            <a:chExt cx="3147975" cy="3947200"/>
          </a:xfrm>
        </p:grpSpPr>
        <p:pic>
          <p:nvPicPr>
            <p:cNvPr id="99" name="Shape 99"/>
            <p:cNvPicPr preferRelativeResize="0"/>
            <p:nvPr/>
          </p:nvPicPr>
          <p:blipFill>
            <a:blip r:embed="rId5">
              <a:clrChange>
                <a:clrFrom>
                  <a:srgbClr val="FFFFFF"/>
                </a:clrFrom>
                <a:clrTo>
                  <a:srgbClr val="FFFFFF">
                    <a:alpha val="0"/>
                  </a:srgbClr>
                </a:clrTo>
              </a:clrChange>
            </a:blip>
            <a:stretch>
              <a:fillRect/>
            </a:stretch>
          </p:blipFill>
          <p:spPr>
            <a:xfrm>
              <a:off x="4523725" y="2088566"/>
              <a:ext cx="3147975" cy="3947200"/>
            </a:xfrm>
            <a:prstGeom prst="rect">
              <a:avLst/>
            </a:prstGeom>
          </p:spPr>
        </p:pic>
        <p:pic>
          <p:nvPicPr>
            <p:cNvPr id="6" name="Shape 99"/>
            <p:cNvPicPr preferRelativeResize="0"/>
            <p:nvPr/>
          </p:nvPicPr>
          <p:blipFill rotWithShape="1">
            <a:blip r:embed="rId5">
              <a:clrChange>
                <a:clrFrom>
                  <a:srgbClr val="FFFFFF"/>
                </a:clrFrom>
                <a:clrTo>
                  <a:srgbClr val="FFFFFF">
                    <a:alpha val="0"/>
                  </a:srgbClr>
                </a:clrTo>
              </a:clrChange>
            </a:blip>
            <a:srcRect l="35975" t="51202" r="50000" b="36351"/>
            <a:stretch/>
          </p:blipFill>
          <p:spPr>
            <a:xfrm>
              <a:off x="5808272" y="4796915"/>
              <a:ext cx="578880" cy="491319"/>
            </a:xfrm>
            <a:prstGeom prst="rect">
              <a:avLst/>
            </a:prstGeom>
          </p:spPr>
        </p:pic>
        <p:sp>
          <p:nvSpPr>
            <p:cNvPr id="3" name="Oval 2"/>
            <p:cNvSpPr/>
            <p:nvPr/>
          </p:nvSpPr>
          <p:spPr>
            <a:xfrm>
              <a:off x="5943600" y="5042575"/>
              <a:ext cx="228600" cy="2456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 name="Group 6"/>
          <p:cNvGrpSpPr/>
          <p:nvPr/>
        </p:nvGrpSpPr>
        <p:grpSpPr>
          <a:xfrm flipH="1">
            <a:off x="5534478" y="-2626067"/>
            <a:ext cx="2740102" cy="4424880"/>
            <a:chOff x="5776197" y="304801"/>
            <a:chExt cx="2740102" cy="4424880"/>
          </a:xfrm>
        </p:grpSpPr>
        <p:pic>
          <p:nvPicPr>
            <p:cNvPr id="5122" name="Picture 2" descr="C:\Users\askews\AppData\Local\Microsoft\Windows\Temporary Internet Files\Content.IE5\9KEPIAQL\MC900434790[1].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76197" y="304801"/>
              <a:ext cx="2740102" cy="2740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skews\AppData\Local\Microsoft\Windows\Temporary Internet Files\Content.IE5\9KEPIAQL\MC90043479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l="22403" t="61014" r="50000"/>
            <a:stretch/>
          </p:blipFill>
          <p:spPr bwMode="auto">
            <a:xfrm>
              <a:off x="6584641" y="2510777"/>
              <a:ext cx="756189" cy="10682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skews\AppData\Local\Microsoft\Windows\Temporary Internet Files\Content.IE5\9KEPIAQL\MC90043479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l="22403" t="61014" r="50000"/>
            <a:stretch/>
          </p:blipFill>
          <p:spPr bwMode="auto">
            <a:xfrm>
              <a:off x="6800202" y="3127303"/>
              <a:ext cx="756189" cy="10682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skews\AppData\Local\Microsoft\Windows\Temporary Internet Files\Content.IE5\9KEPIAQL\MC900434790[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l="22403" t="61014" r="50000"/>
            <a:stretch/>
          </p:blipFill>
          <p:spPr bwMode="auto">
            <a:xfrm>
              <a:off x="6962735" y="3661429"/>
              <a:ext cx="756189" cy="10682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4.90287E-7 L -0.0967 0.45976 " pathEditMode="relative" rAng="0" ptsTypes="AA">
                                      <p:cBhvr>
                                        <p:cTn id="6" dur="2000" fill="hold"/>
                                        <p:tgtEl>
                                          <p:spTgt spid="7"/>
                                        </p:tgtEl>
                                        <p:attrNameLst>
                                          <p:attrName>ppt_x</p:attrName>
                                          <p:attrName>ppt_y</p:attrName>
                                        </p:attrNameLst>
                                      </p:cBhvr>
                                      <p:rCtr x="-4844" y="229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p:nvPr/>
        </p:nvSpPr>
        <p:spPr>
          <a:xfrm>
            <a:off x="1040825" y="1026575"/>
            <a:ext cx="3293400" cy="3749699"/>
          </a:xfrm>
          <a:prstGeom prst="rect">
            <a:avLst/>
          </a:prstGeom>
        </p:spPr>
        <p:txBody>
          <a:bodyPr lIns="91425" tIns="91425" rIns="91425" bIns="91425" anchor="ctr" anchorCtr="0">
            <a:noAutofit/>
          </a:bodyPr>
          <a:lstStyle/>
          <a:p>
            <a:pPr lvl="0" rtl="0">
              <a:spcBef>
                <a:spcPts val="200"/>
              </a:spcBef>
              <a:buNone/>
            </a:pPr>
            <a:r>
              <a:rPr lang="en" sz="4800" dirty="0">
                <a:solidFill>
                  <a:schemeClr val="dk1"/>
                </a:solidFill>
                <a:latin typeface="French Script MT" panose="03020402040607040605" pitchFamily="66" charset="0"/>
                <a:ea typeface="Corsiva"/>
                <a:cs typeface="Corsiva"/>
                <a:sym typeface="Corsiva"/>
              </a:rPr>
              <a:t>She asked her footmen to investigate, but they found nothing to help the investigation.</a:t>
            </a:r>
          </a:p>
        </p:txBody>
      </p:sp>
      <p:sp>
        <p:nvSpPr>
          <p:cNvPr id="105" name="Shape 105"/>
          <p:cNvSpPr txBox="1"/>
          <p:nvPr/>
        </p:nvSpPr>
        <p:spPr>
          <a:xfrm>
            <a:off x="6430249" y="845140"/>
            <a:ext cx="926699" cy="1140599"/>
          </a:xfrm>
          <a:prstGeom prst="rect">
            <a:avLst/>
          </a:prstGeom>
        </p:spPr>
        <p:txBody>
          <a:bodyPr lIns="91425" tIns="91425" rIns="91425" bIns="91425" anchor="t" anchorCtr="0">
            <a:noAutofit/>
          </a:bodyPr>
          <a:lstStyle/>
          <a:p>
            <a:pPr>
              <a:spcBef>
                <a:spcPts val="0"/>
              </a:spcBef>
              <a:buNone/>
            </a:pPr>
            <a:r>
              <a:rPr lang="en" sz="9600" dirty="0" smtClean="0">
                <a:solidFill>
                  <a:srgbClr val="FF0000"/>
                </a:solidFill>
                <a:latin typeface="Cooper Black" panose="0208090404030B020404" pitchFamily="18" charset="0"/>
                <a:ea typeface="Corsiva"/>
                <a:cs typeface="Corsiva"/>
                <a:sym typeface="Corsiva"/>
              </a:rPr>
              <a:t>?</a:t>
            </a:r>
            <a:endParaRPr lang="en" sz="9600" dirty="0">
              <a:solidFill>
                <a:srgbClr val="FF0000"/>
              </a:solidFill>
              <a:latin typeface="Cooper Black" panose="0208090404030B020404" pitchFamily="18" charset="0"/>
              <a:ea typeface="Corsiva"/>
              <a:cs typeface="Corsiva"/>
              <a:sym typeface="Corsiva"/>
            </a:endParaRPr>
          </a:p>
        </p:txBody>
      </p:sp>
      <p:sp>
        <p:nvSpPr>
          <p:cNvPr id="3" name="Cloud 2"/>
          <p:cNvSpPr/>
          <p:nvPr/>
        </p:nvSpPr>
        <p:spPr>
          <a:xfrm>
            <a:off x="5625762" y="815162"/>
            <a:ext cx="2286000" cy="1453624"/>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694146" y="2268786"/>
            <a:ext cx="586762" cy="961745"/>
            <a:chOff x="5694146" y="2268786"/>
            <a:chExt cx="586762" cy="961745"/>
          </a:xfrm>
          <a:noFill/>
        </p:grpSpPr>
        <p:sp>
          <p:nvSpPr>
            <p:cNvPr id="4" name="Oval 3"/>
            <p:cNvSpPr/>
            <p:nvPr/>
          </p:nvSpPr>
          <p:spPr>
            <a:xfrm>
              <a:off x="5886870" y="2268786"/>
              <a:ext cx="394038" cy="36707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37201" y="2672633"/>
              <a:ext cx="330876" cy="27620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94146" y="3037550"/>
              <a:ext cx="197019" cy="1929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flipH="1">
            <a:off x="7024277" y="2228205"/>
            <a:ext cx="608322" cy="961745"/>
            <a:chOff x="5694146" y="2268786"/>
            <a:chExt cx="586762" cy="961745"/>
          </a:xfrm>
          <a:noFill/>
        </p:grpSpPr>
        <p:sp>
          <p:nvSpPr>
            <p:cNvPr id="16" name="Oval 15"/>
            <p:cNvSpPr/>
            <p:nvPr/>
          </p:nvSpPr>
          <p:spPr>
            <a:xfrm>
              <a:off x="5886870" y="2268786"/>
              <a:ext cx="394038" cy="36707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37201" y="2672633"/>
              <a:ext cx="330876" cy="27620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94146" y="3037550"/>
              <a:ext cx="197019" cy="1929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Shape 106"/>
          <p:cNvPicPr preferRelativeResize="0"/>
          <p:nvPr/>
        </p:nvPicPr>
        <p:blipFill>
          <a:blip r:embed="rId3">
            <a:extLst>
              <a:ext uri="{BEBA8EAE-BF5A-486C-A8C5-ECC9F3942E4B}">
                <a14:imgProps xmlns:a14="http://schemas.microsoft.com/office/drawing/2010/main">
                  <a14:imgLayer r:embed="rId4">
                    <a14:imgEffect>
                      <a14:backgroundRemoval t="10000" b="90000" l="10000" r="90000">
                        <a14:foregroundMark x1="34375" y1="35772" x2="69792" y2="10569"/>
                        <a14:foregroundMark x1="36458" y1="39024" x2="66667" y2="31707"/>
                        <a14:foregroundMark x1="53125" y1="47154" x2="67708" y2="44715"/>
                        <a14:foregroundMark x1="56250" y1="27642" x2="56250" y2="35772"/>
                      </a14:backgroundRemoval>
                    </a14:imgEffect>
                  </a14:imgLayer>
                </a14:imgProps>
              </a:ext>
            </a:extLst>
          </a:blip>
          <a:stretch>
            <a:fillRect/>
          </a:stretch>
        </p:blipFill>
        <p:spPr>
          <a:xfrm>
            <a:off x="4889658" y="3153578"/>
            <a:ext cx="1608975" cy="2061499"/>
          </a:xfrm>
          <a:prstGeom prst="rect">
            <a:avLst/>
          </a:prstGeom>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111" y="3282246"/>
            <a:ext cx="1666976" cy="146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969525" y="1297475"/>
            <a:ext cx="3464699" cy="3421799"/>
          </a:xfrm>
          <a:prstGeom prst="rect">
            <a:avLst/>
          </a:prstGeom>
        </p:spPr>
        <p:txBody>
          <a:bodyPr lIns="91425" tIns="91425" rIns="91425" bIns="91425" anchor="ctr" anchorCtr="0">
            <a:noAutofit/>
          </a:bodyPr>
          <a:lstStyle/>
          <a:p>
            <a:pPr lvl="0" rtl="0">
              <a:spcBef>
                <a:spcPts val="0"/>
              </a:spcBef>
              <a:buNone/>
            </a:pPr>
            <a:r>
              <a:rPr lang="en" sz="4400" dirty="0">
                <a:solidFill>
                  <a:schemeClr val="dk1"/>
                </a:solidFill>
                <a:latin typeface="French Script MT" panose="03020402040607040605" pitchFamily="66" charset="0"/>
                <a:ea typeface="Corsiva"/>
                <a:cs typeface="Corsiva"/>
                <a:sym typeface="Corsiva"/>
              </a:rPr>
              <a:t>The next day, she noticed holes being drilled through the sky. Shrilly, she screamed at her men to find out what was happening. </a:t>
            </a:r>
          </a:p>
        </p:txBody>
      </p:sp>
      <p:pic>
        <p:nvPicPr>
          <p:cNvPr id="114" name="Shape 114"/>
          <p:cNvPicPr preferRelativeResize="0"/>
          <p:nvPr/>
        </p:nvPicPr>
        <p:blipFill rotWithShape="1">
          <a:blip r:embed="rId3"/>
          <a:srcRect b="12157"/>
          <a:stretch/>
        </p:blipFill>
        <p:spPr>
          <a:xfrm>
            <a:off x="4548225" y="413475"/>
            <a:ext cx="3749800" cy="3215799"/>
          </a:xfrm>
          <a:prstGeom prst="rect">
            <a:avLst/>
          </a:prstGeom>
          <a:noFill/>
          <a:ln>
            <a:noFill/>
          </a:ln>
        </p:spPr>
      </p:pic>
      <p:pic>
        <p:nvPicPr>
          <p:cNvPr id="115" name="Shape 115"/>
          <p:cNvPicPr preferRelativeResize="0"/>
          <p:nvPr/>
        </p:nvPicPr>
        <p:blipFill>
          <a:blip r:embed="rId4"/>
          <a:stretch>
            <a:fillRect/>
          </a:stretch>
        </p:blipFill>
        <p:spPr>
          <a:xfrm>
            <a:off x="4548225" y="3629275"/>
            <a:ext cx="3749800" cy="2445874"/>
          </a:xfrm>
          <a:prstGeom prst="rect">
            <a:avLst/>
          </a:prstGeom>
        </p:spPr>
      </p:pic>
      <p:grpSp>
        <p:nvGrpSpPr>
          <p:cNvPr id="9" name="Group 8"/>
          <p:cNvGrpSpPr/>
          <p:nvPr/>
        </p:nvGrpSpPr>
        <p:grpSpPr>
          <a:xfrm>
            <a:off x="7507777" y="5133137"/>
            <a:ext cx="684429" cy="758511"/>
            <a:chOff x="4523725" y="2088566"/>
            <a:chExt cx="3147975" cy="3947200"/>
          </a:xfrm>
        </p:grpSpPr>
        <p:pic>
          <p:nvPicPr>
            <p:cNvPr id="10" name="Shape 99"/>
            <p:cNvPicPr preferRelativeResize="0"/>
            <p:nvPr/>
          </p:nvPicPr>
          <p:blipFill>
            <a:blip r:embed="rId5">
              <a:clrChange>
                <a:clrFrom>
                  <a:srgbClr val="FFFFFF"/>
                </a:clrFrom>
                <a:clrTo>
                  <a:srgbClr val="FFFFFF">
                    <a:alpha val="0"/>
                  </a:srgbClr>
                </a:clrTo>
              </a:clrChange>
            </a:blip>
            <a:stretch>
              <a:fillRect/>
            </a:stretch>
          </p:blipFill>
          <p:spPr>
            <a:xfrm>
              <a:off x="4523725" y="2088566"/>
              <a:ext cx="3147975" cy="3947200"/>
            </a:xfrm>
            <a:prstGeom prst="rect">
              <a:avLst/>
            </a:prstGeom>
          </p:spPr>
        </p:pic>
        <p:pic>
          <p:nvPicPr>
            <p:cNvPr id="11" name="Shape 99"/>
            <p:cNvPicPr preferRelativeResize="0"/>
            <p:nvPr/>
          </p:nvPicPr>
          <p:blipFill rotWithShape="1">
            <a:blip r:embed="rId5">
              <a:clrChange>
                <a:clrFrom>
                  <a:srgbClr val="FFFFFF"/>
                </a:clrFrom>
                <a:clrTo>
                  <a:srgbClr val="FFFFFF">
                    <a:alpha val="0"/>
                  </a:srgbClr>
                </a:clrTo>
              </a:clrChange>
            </a:blip>
            <a:srcRect l="35975" t="51202" r="50000" b="36351"/>
            <a:stretch/>
          </p:blipFill>
          <p:spPr>
            <a:xfrm>
              <a:off x="5808272" y="4796915"/>
              <a:ext cx="578880" cy="491319"/>
            </a:xfrm>
            <a:prstGeom prst="rect">
              <a:avLst/>
            </a:prstGeom>
          </p:spPr>
        </p:pic>
        <p:sp>
          <p:nvSpPr>
            <p:cNvPr id="12" name="Oval 11"/>
            <p:cNvSpPr/>
            <p:nvPr/>
          </p:nvSpPr>
          <p:spPr>
            <a:xfrm>
              <a:off x="5943600" y="5042575"/>
              <a:ext cx="228600" cy="2456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3" name="Shape 106"/>
          <p:cNvPicPr preferRelativeResize="0"/>
          <p:nvPr/>
        </p:nvPicPr>
        <p:blipFill>
          <a:blip r:embed="rId6">
            <a:extLst>
              <a:ext uri="{BEBA8EAE-BF5A-486C-A8C5-ECC9F3942E4B}">
                <a14:imgProps xmlns:a14="http://schemas.microsoft.com/office/drawing/2010/main">
                  <a14:imgLayer r:embed="rId7">
                    <a14:imgEffect>
                      <a14:backgroundRemoval t="10000" b="90000" l="10000" r="90000">
                        <a14:foregroundMark x1="34375" y1="35772" x2="69792" y2="10569"/>
                        <a14:foregroundMark x1="36458" y1="39024" x2="66667" y2="31707"/>
                        <a14:foregroundMark x1="53125" y1="47154" x2="67708" y2="44715"/>
                        <a14:foregroundMark x1="56250" y1="27642" x2="56250" y2="35772"/>
                      </a14:backgroundRemoval>
                    </a14:imgEffect>
                  </a14:imgLayer>
                </a14:imgProps>
              </a:ext>
            </a:extLst>
          </a:blip>
          <a:stretch>
            <a:fillRect/>
          </a:stretch>
        </p:blipFill>
        <p:spPr>
          <a:xfrm>
            <a:off x="6934200" y="5304595"/>
            <a:ext cx="573577" cy="747355"/>
          </a:xfrm>
          <a:prstGeom prst="rect">
            <a:avLst/>
          </a:prstGeom>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198" y="5523741"/>
            <a:ext cx="511680" cy="4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flipV="1">
            <a:off x="7329187" y="5133137"/>
            <a:ext cx="300778" cy="60446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7478933" y="5139666"/>
            <a:ext cx="0" cy="164929"/>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H="1" flipV="1">
            <a:off x="7262534" y="5300786"/>
            <a:ext cx="216399" cy="82466"/>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descr="https://www.rittenhouse.ca/content/images/big%5Clarge_soil_tester_300x_watermark.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750" l="10000" r="90000"/>
                    </a14:imgEffect>
                  </a14:imgLayer>
                </a14:imgProps>
              </a:ext>
              <a:ext uri="{28A0092B-C50C-407E-A947-70E740481C1C}">
                <a14:useLocalDpi xmlns:a14="http://schemas.microsoft.com/office/drawing/2010/main" val="0"/>
              </a:ext>
            </a:extLst>
          </a:blip>
          <a:srcRect/>
          <a:stretch>
            <a:fillRect/>
          </a:stretch>
        </p:blipFill>
        <p:spPr bwMode="auto">
          <a:xfrm rot="390994">
            <a:off x="5406370" y="1259943"/>
            <a:ext cx="1629404" cy="2558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896708">
            <a:off x="5469637" y="3466487"/>
            <a:ext cx="230987" cy="1900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78402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51526E-6 L -0.04705 0.19634 " pathEditMode="relative" rAng="0" ptsTypes="AA">
                                      <p:cBhvr>
                                        <p:cTn id="6" dur="2000" fill="hold"/>
                                        <p:tgtEl>
                                          <p:spTgt spid="2050"/>
                                        </p:tgtEl>
                                        <p:attrNameLst>
                                          <p:attrName>ppt_x</p:attrName>
                                          <p:attrName>ppt_y</p:attrName>
                                        </p:attrNameLst>
                                      </p:cBhvr>
                                      <p:rCtr x="-2361" y="9806"/>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p:nvPr/>
        </p:nvSpPr>
        <p:spPr>
          <a:xfrm>
            <a:off x="941000" y="1524000"/>
            <a:ext cx="3427800" cy="3079800"/>
          </a:xfrm>
          <a:prstGeom prst="rect">
            <a:avLst/>
          </a:prstGeom>
        </p:spPr>
        <p:txBody>
          <a:bodyPr lIns="91425" tIns="91425" rIns="91425" bIns="91425" anchor="ctr" anchorCtr="0">
            <a:noAutofit/>
          </a:bodyPr>
          <a:lstStyle/>
          <a:p>
            <a:pPr lvl="0" rtl="0">
              <a:spcBef>
                <a:spcPts val="0"/>
              </a:spcBef>
              <a:buNone/>
            </a:pPr>
            <a:r>
              <a:rPr lang="en" sz="4000" dirty="0" smtClean="0">
                <a:solidFill>
                  <a:schemeClr val="dk1"/>
                </a:solidFill>
                <a:latin typeface="French Script MT" panose="03020402040607040605" pitchFamily="66" charset="0"/>
                <a:ea typeface="Corsiva"/>
                <a:cs typeface="Corsiva"/>
                <a:sym typeface="Corsiva"/>
              </a:rPr>
              <a:t>The footmen ran to the intrusion and heard a </a:t>
            </a:r>
            <a:r>
              <a:rPr lang="en" sz="4000" dirty="0" smtClean="0">
                <a:solidFill>
                  <a:schemeClr val="dk1"/>
                </a:solidFill>
                <a:latin typeface="French Script MT" panose="03020402040607040605" pitchFamily="66" charset="0"/>
                <a:ea typeface="Corsiva"/>
                <a:cs typeface="Corsiva"/>
                <a:sym typeface="Corsiva"/>
              </a:rPr>
              <a:t>female, </a:t>
            </a:r>
            <a:r>
              <a:rPr lang="en" sz="4000" dirty="0" smtClean="0">
                <a:solidFill>
                  <a:schemeClr val="dk1"/>
                </a:solidFill>
                <a:latin typeface="French Script MT" panose="03020402040607040605" pitchFamily="66" charset="0"/>
                <a:ea typeface="Corsiva"/>
                <a:cs typeface="Corsiva"/>
                <a:sym typeface="Corsiva"/>
              </a:rPr>
              <a:t>who they assumed was a </a:t>
            </a:r>
            <a:r>
              <a:rPr lang="en" sz="4000" dirty="0" smtClean="0">
                <a:solidFill>
                  <a:schemeClr val="dk1"/>
                </a:solidFill>
                <a:latin typeface="French Script MT" panose="03020402040607040605" pitchFamily="66" charset="0"/>
                <a:ea typeface="Corsiva"/>
                <a:cs typeface="Corsiva"/>
                <a:sym typeface="Corsiva"/>
              </a:rPr>
              <a:t>witch, </a:t>
            </a:r>
            <a:r>
              <a:rPr lang="en" sz="4000" dirty="0" smtClean="0">
                <a:solidFill>
                  <a:schemeClr val="dk1"/>
                </a:solidFill>
                <a:latin typeface="French Script MT" panose="03020402040607040605" pitchFamily="66" charset="0"/>
                <a:ea typeface="Corsiva"/>
                <a:cs typeface="Corsiva"/>
                <a:sym typeface="Corsiva"/>
              </a:rPr>
              <a:t>asking,“Does water erosion alter where the saprotrophic fungi populations are found on a hill side?”</a:t>
            </a:r>
            <a:endParaRPr lang="en" sz="4000" dirty="0">
              <a:solidFill>
                <a:schemeClr val="dk1"/>
              </a:solidFill>
              <a:latin typeface="French Script MT" panose="03020402040607040605" pitchFamily="66" charset="0"/>
              <a:ea typeface="Corsiva"/>
              <a:cs typeface="Corsiva"/>
              <a:sym typeface="Corsiva"/>
            </a:endParaRPr>
          </a:p>
        </p:txBody>
      </p:sp>
      <p:sp>
        <p:nvSpPr>
          <p:cNvPr id="121" name="Shape 121"/>
          <p:cNvSpPr txBox="1"/>
          <p:nvPr/>
        </p:nvSpPr>
        <p:spPr>
          <a:xfrm>
            <a:off x="4933200" y="826950"/>
            <a:ext cx="3265200" cy="4833299"/>
          </a:xfrm>
          <a:prstGeom prst="rect">
            <a:avLst/>
          </a:prstGeom>
        </p:spPr>
        <p:txBody>
          <a:bodyPr lIns="91425" tIns="91425" rIns="91425" bIns="91425" anchor="ctr" anchorCtr="0">
            <a:noAutofit/>
          </a:bodyPr>
          <a:lstStyle/>
          <a:p>
            <a:pPr lvl="0" rtl="0">
              <a:spcBef>
                <a:spcPts val="0"/>
              </a:spcBef>
              <a:buNone/>
            </a:pPr>
            <a:endParaRPr lang="en" sz="3600" dirty="0">
              <a:solidFill>
                <a:schemeClr val="dk1"/>
              </a:solidFill>
              <a:latin typeface="French Script MT" panose="03020402040607040605" pitchFamily="66" charset="0"/>
              <a:ea typeface="Corsiva"/>
              <a:cs typeface="Corsiva"/>
              <a:sym typeface="Corsiva"/>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962" y="2590800"/>
            <a:ext cx="3388513" cy="2895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346" y="3642518"/>
            <a:ext cx="128587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7699" r="25826" b="38811"/>
          <a:stretch/>
        </p:blipFill>
        <p:spPr bwMode="auto">
          <a:xfrm>
            <a:off x="4614333" y="990600"/>
            <a:ext cx="3465142"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56013"/>
            <a:ext cx="169545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23284" y="1119187"/>
            <a:ext cx="3362326" cy="177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1624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1000" fill="hold"/>
                                        <p:tgtEl>
                                          <p:spTgt spid="2051"/>
                                        </p:tgtEl>
                                        <p:attrNameLst>
                                          <p:attrName>ppt_x</p:attrName>
                                        </p:attrNameLst>
                                      </p:cBhvr>
                                      <p:tavLst>
                                        <p:tav tm="0">
                                          <p:val>
                                            <p:strVal val="0-#ppt_w/2"/>
                                          </p:val>
                                        </p:tav>
                                        <p:tav tm="100000">
                                          <p:val>
                                            <p:strVal val="#ppt_x"/>
                                          </p:val>
                                        </p:tav>
                                      </p:tavLst>
                                    </p:anim>
                                    <p:anim calcmode="lin" valueType="num">
                                      <p:cBhvr additive="base">
                                        <p:cTn id="12" dur="10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62000"/>
            <a:ext cx="3581400" cy="5078313"/>
          </a:xfrm>
          <a:prstGeom prst="rect">
            <a:avLst/>
          </a:prstGeom>
        </p:spPr>
        <p:txBody>
          <a:bodyPr wrap="square">
            <a:spAutoFit/>
          </a:bodyPr>
          <a:lstStyle/>
          <a:p>
            <a:pPr lvl="0"/>
            <a:r>
              <a:rPr lang="en" sz="3600" dirty="0">
                <a:solidFill>
                  <a:schemeClr val="dk1"/>
                </a:solidFill>
                <a:latin typeface="French Script MT" panose="03020402040607040605" pitchFamily="66" charset="0"/>
                <a:ea typeface="Corsiva"/>
                <a:cs typeface="Corsiva"/>
                <a:sym typeface="Corsiva"/>
              </a:rPr>
              <a:t>Another </a:t>
            </a:r>
            <a:r>
              <a:rPr lang="en" sz="3600" dirty="0" smtClean="0">
                <a:solidFill>
                  <a:schemeClr val="dk1"/>
                </a:solidFill>
                <a:latin typeface="French Script MT" panose="03020402040607040605" pitchFamily="66" charset="0"/>
                <a:ea typeface="Corsiva"/>
                <a:cs typeface="Corsiva"/>
                <a:sym typeface="Corsiva"/>
              </a:rPr>
              <a:t>witch answered,“</a:t>
            </a:r>
            <a:r>
              <a:rPr lang="en" sz="3600" dirty="0">
                <a:solidFill>
                  <a:schemeClr val="dk1"/>
                </a:solidFill>
                <a:latin typeface="French Script MT" panose="03020402040607040605" pitchFamily="66" charset="0"/>
                <a:ea typeface="Corsiva"/>
                <a:cs typeface="Corsiva"/>
                <a:sym typeface="Corsiva"/>
              </a:rPr>
              <a:t>I hypothesize that water erosion decreases the saprotrophic fungi population at the top of a hill and increases the saprotrophic population at the bottom of the hill.”</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925" y="3547039"/>
            <a:ext cx="3679383" cy="23461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129" y="1809466"/>
            <a:ext cx="3803179" cy="208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054" y="1752600"/>
            <a:ext cx="390133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5867400" y="533400"/>
            <a:ext cx="1524000" cy="1371600"/>
          </a:xfrm>
          <a:prstGeom prst="cloudCallout">
            <a:avLst>
              <a:gd name="adj1" fmla="val -83519"/>
              <a:gd name="adj2" fmla="val 505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Users\askews\AppData\Local\Microsoft\Windows\Temporary Internet Files\Content.IE5\1SGS2OGX\MM900234717[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08594" y="578273"/>
            <a:ext cx="889380" cy="1174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216" y="4361665"/>
            <a:ext cx="1041855" cy="133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8594" y="3918523"/>
            <a:ext cx="1373705" cy="109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76"/>
                                        </p:tgtEl>
                                      </p:cBhvr>
                                    </p:animEffect>
                                    <p:animScale>
                                      <p:cBhvr>
                                        <p:cTn id="7" dur="1000" autoRev="1" fill="hold"/>
                                        <p:tgtEl>
                                          <p:spTgt spid="307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 name="Shape 127"/>
          <p:cNvPicPr preferRelativeResize="0"/>
          <p:nvPr/>
        </p:nvPicPr>
        <p:blipFill rotWithShape="1">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8000" b="96235" l="7778" r="92000">
                        <a14:backgroundMark x1="22222" y1="49882" x2="20889" y2="44000"/>
                        <a14:backgroundMark x1="27556" y1="46353" x2="23333" y2="44471"/>
                        <a14:backgroundMark x1="29778" y1="46118" x2="28222" y2="40000"/>
                        <a14:backgroundMark x1="32000" y1="46353" x2="30667" y2="42588"/>
                        <a14:backgroundMark x1="25556" y1="49176" x2="18667" y2="49176"/>
                        <a14:backgroundMark x1="31778" y1="48235" x2="27111" y2="48941"/>
                      </a14:backgroundRemoval>
                    </a14:imgEffect>
                  </a14:imgLayer>
                </a14:imgProps>
              </a:ext>
            </a:extLst>
          </a:blip>
          <a:srcRect l="9024" t="8530" r="10968" b="6759"/>
          <a:stretch/>
        </p:blipFill>
        <p:spPr>
          <a:xfrm>
            <a:off x="4799213" y="1025587"/>
            <a:ext cx="3370700" cy="3370700"/>
          </a:xfrm>
          <a:prstGeom prst="rect">
            <a:avLst/>
          </a:prstGeom>
        </p:spPr>
      </p:pic>
      <p:sp>
        <p:nvSpPr>
          <p:cNvPr id="126" name="Shape 126"/>
          <p:cNvSpPr txBox="1"/>
          <p:nvPr/>
        </p:nvSpPr>
        <p:spPr>
          <a:xfrm>
            <a:off x="1062593" y="1396287"/>
            <a:ext cx="3207900" cy="3000000"/>
          </a:xfrm>
          <a:prstGeom prst="rect">
            <a:avLst/>
          </a:prstGeom>
        </p:spPr>
        <p:txBody>
          <a:bodyPr lIns="91425" tIns="91425" rIns="91425" bIns="91425" anchor="ctr" anchorCtr="0">
            <a:noAutofit/>
          </a:bodyPr>
          <a:lstStyle/>
          <a:p>
            <a:pPr lvl="0" rtl="0">
              <a:spcBef>
                <a:spcPts val="0"/>
              </a:spcBef>
              <a:buNone/>
            </a:pPr>
            <a:r>
              <a:rPr lang="en" sz="4800" dirty="0">
                <a:solidFill>
                  <a:schemeClr val="dk1"/>
                </a:solidFill>
                <a:latin typeface="French Script MT" panose="03020402040607040605" pitchFamily="66" charset="0"/>
                <a:ea typeface="Corsiva"/>
                <a:cs typeface="Corsiva"/>
                <a:sym typeface="Corsiva"/>
              </a:rPr>
              <a:t>The footmen </a:t>
            </a:r>
            <a:r>
              <a:rPr lang="en" sz="4800" dirty="0" smtClean="0">
                <a:solidFill>
                  <a:schemeClr val="dk1"/>
                </a:solidFill>
                <a:latin typeface="French Script MT" panose="03020402040607040605" pitchFamily="66" charset="0"/>
                <a:ea typeface="Corsiva"/>
                <a:cs typeface="Corsiva"/>
                <a:sym typeface="Corsiva"/>
              </a:rPr>
              <a:t>quickly hurried back to Fiona and reported </a:t>
            </a:r>
            <a:r>
              <a:rPr lang="en" sz="4800" dirty="0">
                <a:solidFill>
                  <a:schemeClr val="dk1"/>
                </a:solidFill>
                <a:latin typeface="French Script MT" panose="03020402040607040605" pitchFamily="66" charset="0"/>
                <a:ea typeface="Corsiva"/>
                <a:cs typeface="Corsiva"/>
                <a:sym typeface="Corsiva"/>
              </a:rPr>
              <a:t>to the </a:t>
            </a:r>
            <a:r>
              <a:rPr lang="en" sz="4800" dirty="0" smtClean="0">
                <a:solidFill>
                  <a:schemeClr val="dk1"/>
                </a:solidFill>
                <a:latin typeface="French Script MT" panose="03020402040607040605" pitchFamily="66" charset="0"/>
                <a:ea typeface="Corsiva"/>
                <a:cs typeface="Corsiva"/>
                <a:sym typeface="Corsiva"/>
              </a:rPr>
              <a:t>princess </a:t>
            </a:r>
            <a:r>
              <a:rPr lang="en" sz="4800" dirty="0">
                <a:solidFill>
                  <a:schemeClr val="dk1"/>
                </a:solidFill>
                <a:latin typeface="French Script MT" panose="03020402040607040605" pitchFamily="66" charset="0"/>
                <a:ea typeface="Corsiva"/>
                <a:cs typeface="Corsiva"/>
                <a:sym typeface="Corsiva"/>
              </a:rPr>
              <a:t>what they </a:t>
            </a:r>
            <a:r>
              <a:rPr lang="en" sz="4800" dirty="0" smtClean="0">
                <a:solidFill>
                  <a:schemeClr val="dk1"/>
                </a:solidFill>
                <a:latin typeface="French Script MT" panose="03020402040607040605" pitchFamily="66" charset="0"/>
                <a:ea typeface="Corsiva"/>
                <a:cs typeface="Corsiva"/>
                <a:sym typeface="Corsiva"/>
              </a:rPr>
              <a:t>observed. </a:t>
            </a:r>
            <a:endParaRPr lang="en" sz="4800" dirty="0">
              <a:solidFill>
                <a:schemeClr val="dk1"/>
              </a:solidFill>
              <a:latin typeface="French Script MT" panose="03020402040607040605" pitchFamily="66" charset="0"/>
              <a:ea typeface="Corsiva"/>
              <a:cs typeface="Corsiva"/>
              <a:sym typeface="Corsiva"/>
            </a:endParaRPr>
          </a:p>
        </p:txBody>
      </p:sp>
      <p:pic>
        <p:nvPicPr>
          <p:cNvPr id="128" name="Shape 128"/>
          <p:cNvPicPr preferRelativeResize="0"/>
          <p:nvPr/>
        </p:nvPicPr>
        <p:blipFill>
          <a:blip r:embed="rId5">
            <a:extLst>
              <a:ext uri="{BEBA8EAE-BF5A-486C-A8C5-ECC9F3942E4B}">
                <a14:imgProps xmlns:a14="http://schemas.microsoft.com/office/drawing/2010/main">
                  <a14:imgLayer r:embed="rId6">
                    <a14:imgEffect>
                      <a14:backgroundRemoval t="9756" b="92683" l="9375" r="89583">
                        <a14:foregroundMark x1="33333" y1="37398" x2="63542" y2="26016"/>
                      </a14:backgroundRemoval>
                    </a14:imgEffect>
                  </a14:imgLayer>
                </a14:imgProps>
              </a:ext>
            </a:extLst>
          </a:blip>
          <a:stretch>
            <a:fillRect/>
          </a:stretch>
        </p:blipFill>
        <p:spPr>
          <a:xfrm>
            <a:off x="4785565" y="4247087"/>
            <a:ext cx="1283175" cy="1644074"/>
          </a:xfrm>
          <a:prstGeom prst="rect">
            <a:avLst/>
          </a:prstGeom>
        </p:spPr>
      </p:pic>
      <p:pic>
        <p:nvPicPr>
          <p:cNvPr id="129" name="Shape 129"/>
          <p:cNvPicPr preferRelativeResize="0"/>
          <p:nvPr/>
        </p:nvPicPr>
        <p:blipFill>
          <a:blip r:embed="rId7">
            <a:extLst>
              <a:ext uri="{BEBA8EAE-BF5A-486C-A8C5-ECC9F3942E4B}">
                <a14:imgProps xmlns:a14="http://schemas.microsoft.com/office/drawing/2010/main">
                  <a14:imgLayer r:embed="rId8">
                    <a14:imgEffect>
                      <a14:backgroundRemoval t="9901" b="95050" l="9449" r="89764">
                        <a14:foregroundMark x1="39370" y1="49505" x2="66142" y2="61386"/>
                        <a14:foregroundMark x1="38583" y1="48515" x2="59843" y2="49505"/>
                        <a14:foregroundMark x1="30709" y1="95050" x2="59055" y2="87129"/>
                      </a14:backgroundRemoval>
                    </a14:imgEffect>
                  </a14:imgLayer>
                </a14:imgProps>
              </a:ext>
            </a:extLst>
          </a:blip>
          <a:stretch>
            <a:fillRect/>
          </a:stretch>
        </p:blipFill>
        <p:spPr>
          <a:xfrm>
            <a:off x="6202105" y="3574250"/>
            <a:ext cx="1692075" cy="1345675"/>
          </a:xfrm>
          <a:prstGeom prst="rect">
            <a:avLst/>
          </a:prstGeom>
        </p:spPr>
      </p:pic>
      <p:pic>
        <p:nvPicPr>
          <p:cNvPr id="130" name="Shape 130"/>
          <p:cNvPicPr preferRelativeResize="0"/>
          <p:nvPr/>
        </p:nvPicPr>
        <p:blipFill>
          <a:blip r:embed="rId9">
            <a:extLst>
              <a:ext uri="{BEBA8EAE-BF5A-486C-A8C5-ECC9F3942E4B}">
                <a14:imgProps xmlns:a14="http://schemas.microsoft.com/office/drawing/2010/main">
                  <a14:imgLayer r:embed="rId10">
                    <a14:imgEffect>
                      <a14:backgroundRemoval t="10000" b="90000" l="10000" r="90000">
                        <a14:foregroundMark x1="25292" y1="45619" x2="78599" y2="42900"/>
                        <a14:foregroundMark x1="32685" y1="63746" x2="66926" y2="63746"/>
                      </a14:backgroundRemoval>
                    </a14:imgEffect>
                  </a14:imgLayer>
                </a14:imgProps>
              </a:ext>
            </a:extLst>
          </a:blip>
          <a:stretch>
            <a:fillRect/>
          </a:stretch>
        </p:blipFill>
        <p:spPr>
          <a:xfrm>
            <a:off x="6279372" y="478829"/>
            <a:ext cx="1283175" cy="1509196"/>
          </a:xfrm>
          <a:prstGeom prst="rect">
            <a:avLst/>
          </a:prstGeom>
        </p:spPr>
      </p:pic>
      <p:grpSp>
        <p:nvGrpSpPr>
          <p:cNvPr id="2" name="Group 1"/>
          <p:cNvGrpSpPr/>
          <p:nvPr/>
        </p:nvGrpSpPr>
        <p:grpSpPr>
          <a:xfrm>
            <a:off x="5307111" y="3178308"/>
            <a:ext cx="1335313" cy="1222982"/>
            <a:chOff x="5289787" y="3047998"/>
            <a:chExt cx="1335313" cy="1222982"/>
          </a:xfrm>
          <a:solidFill>
            <a:schemeClr val="bg1"/>
          </a:solidFill>
        </p:grpSpPr>
        <p:sp>
          <p:nvSpPr>
            <p:cNvPr id="7" name="Rounded Rectangular Callout 6"/>
            <p:cNvSpPr/>
            <p:nvPr/>
          </p:nvSpPr>
          <p:spPr>
            <a:xfrm>
              <a:off x="5289787" y="3047998"/>
              <a:ext cx="1335313" cy="1199087"/>
            </a:xfrm>
            <a:prstGeom prst="wedgeRoundRect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89787" y="3070651"/>
              <a:ext cx="1335313" cy="1200329"/>
            </a:xfrm>
            <a:prstGeom prst="rect">
              <a:avLst/>
            </a:prstGeom>
            <a:grpFill/>
            <a:ln>
              <a:noFill/>
            </a:ln>
          </p:spPr>
          <p:txBody>
            <a:bodyPr wrap="square" rtlCol="0">
              <a:spAutoFit/>
            </a:bodyPr>
            <a:lstStyle/>
            <a:p>
              <a:r>
                <a:rPr lang="en-US" sz="2400" dirty="0" smtClean="0">
                  <a:latin typeface="French Script MT" panose="03020402040607040605" pitchFamily="66" charset="0"/>
                </a:rPr>
                <a:t>I heard water </a:t>
              </a:r>
              <a:r>
                <a:rPr lang="en-US" sz="2400" dirty="0" smtClean="0">
                  <a:latin typeface="French Script MT" panose="03020402040607040605" pitchFamily="66" charset="0"/>
                </a:rPr>
                <a:t>erosion!</a:t>
              </a:r>
              <a:endParaRPr lang="en-US" sz="2400" dirty="0">
                <a:latin typeface="French Script MT" panose="03020402040607040605" pitchFamily="66" charset="0"/>
              </a:endParaRPr>
            </a:p>
          </p:txBody>
        </p:sp>
      </p:grpSp>
      <p:grpSp>
        <p:nvGrpSpPr>
          <p:cNvPr id="3" name="Group 2"/>
          <p:cNvGrpSpPr/>
          <p:nvPr/>
        </p:nvGrpSpPr>
        <p:grpSpPr>
          <a:xfrm>
            <a:off x="6920960" y="2468924"/>
            <a:ext cx="1335314" cy="1235831"/>
            <a:chOff x="6920960" y="2468924"/>
            <a:chExt cx="1335313" cy="1235831"/>
          </a:xfrm>
          <a:solidFill>
            <a:schemeClr val="bg1"/>
          </a:solidFill>
        </p:grpSpPr>
        <p:sp>
          <p:nvSpPr>
            <p:cNvPr id="9" name="Rounded Rectangular Callout 8"/>
            <p:cNvSpPr/>
            <p:nvPr/>
          </p:nvSpPr>
          <p:spPr>
            <a:xfrm>
              <a:off x="6920960" y="2468924"/>
              <a:ext cx="1335313" cy="1199087"/>
            </a:xfrm>
            <a:prstGeom prst="wedgeRoundRect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20960" y="2504426"/>
              <a:ext cx="1335313" cy="1200329"/>
            </a:xfrm>
            <a:prstGeom prst="rect">
              <a:avLst/>
            </a:prstGeom>
            <a:grpFill/>
            <a:ln>
              <a:noFill/>
            </a:ln>
          </p:spPr>
          <p:txBody>
            <a:bodyPr wrap="square" rtlCol="0">
              <a:spAutoFit/>
            </a:bodyPr>
            <a:lstStyle/>
            <a:p>
              <a:r>
                <a:rPr lang="en-US" sz="2400" dirty="0" smtClean="0">
                  <a:latin typeface="French Script MT" panose="03020402040607040605" pitchFamily="66" charset="0"/>
                </a:rPr>
                <a:t>I heard Saprotrophic </a:t>
              </a:r>
              <a:r>
                <a:rPr lang="en-US" sz="2400" dirty="0" smtClean="0">
                  <a:latin typeface="French Script MT" panose="03020402040607040605" pitchFamily="66" charset="0"/>
                </a:rPr>
                <a:t>fungi!</a:t>
              </a:r>
              <a:endParaRPr lang="en-US" sz="2400" dirty="0">
                <a:latin typeface="French Script MT" panose="03020402040607040605" pitchFamily="66" charset="0"/>
              </a:endParaRPr>
            </a:p>
          </p:txBody>
        </p:sp>
      </p:grpSp>
    </p:spTree>
    <p:extLst>
      <p:ext uri="{BB962C8B-B14F-4D97-AF65-F5344CB8AC3E}">
        <p14:creationId xmlns:p14="http://schemas.microsoft.com/office/powerpoint/2010/main" val="26691428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0-#ppt_w/2"/>
                                          </p:val>
                                        </p:tav>
                                        <p:tav tm="100000">
                                          <p:val>
                                            <p:strVal val="#ppt_x"/>
                                          </p:val>
                                        </p:tav>
                                      </p:tavLst>
                                    </p:anim>
                                    <p:anim calcmode="lin" valueType="num">
                                      <p:cBhvr additive="base">
                                        <p:cTn id="8" dur="500" fill="hold"/>
                                        <p:tgtEl>
                                          <p:spTgt spid="12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0-#ppt_w/2"/>
                                          </p:val>
                                        </p:tav>
                                        <p:tav tm="100000">
                                          <p:val>
                                            <p:strVal val="#ppt_x"/>
                                          </p:val>
                                        </p:tav>
                                      </p:tavLst>
                                    </p:anim>
                                    <p:anim calcmode="lin" valueType="num">
                                      <p:cBhvr additive="base">
                                        <p:cTn id="12" dur="500" fill="hold"/>
                                        <p:tgtEl>
                                          <p:spTgt spid="12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92668"/>
            <a:ext cx="3505200" cy="4401205"/>
          </a:xfrm>
          <a:prstGeom prst="rect">
            <a:avLst/>
          </a:prstGeom>
        </p:spPr>
        <p:txBody>
          <a:bodyPr wrap="square">
            <a:spAutoFit/>
          </a:bodyPr>
          <a:lstStyle/>
          <a:p>
            <a:pPr lvl="0"/>
            <a:r>
              <a:rPr lang="en" sz="4000" dirty="0">
                <a:solidFill>
                  <a:schemeClr val="dk1"/>
                </a:solidFill>
                <a:latin typeface="French Script MT" panose="03020402040607040605" pitchFamily="66" charset="0"/>
                <a:ea typeface="Corsiva"/>
                <a:cs typeface="Corsiva"/>
                <a:sym typeface="Corsiva"/>
              </a:rPr>
              <a:t>The Princess was not familiar with the </a:t>
            </a:r>
            <a:r>
              <a:rPr lang="en" sz="4000" dirty="0" smtClean="0">
                <a:solidFill>
                  <a:schemeClr val="dk1"/>
                </a:solidFill>
                <a:latin typeface="French Script MT" panose="03020402040607040605" pitchFamily="66" charset="0"/>
                <a:ea typeface="Corsiva"/>
                <a:cs typeface="Corsiva"/>
                <a:sym typeface="Corsiva"/>
              </a:rPr>
              <a:t>terms, </a:t>
            </a:r>
            <a:r>
              <a:rPr lang="en" sz="4000" dirty="0">
                <a:solidFill>
                  <a:schemeClr val="dk1"/>
                </a:solidFill>
                <a:latin typeface="French Script MT" panose="03020402040607040605" pitchFamily="66" charset="0"/>
                <a:ea typeface="Corsiva"/>
                <a:cs typeface="Corsiva"/>
                <a:sym typeface="Corsiva"/>
              </a:rPr>
              <a:t>so she requested for the footmen to research what water erosion and saprotrophic fungi were.</a:t>
            </a:r>
          </a:p>
        </p:txBody>
      </p:sp>
      <p:pic>
        <p:nvPicPr>
          <p:cNvPr id="4" name="Shape 127"/>
          <p:cNvPicPr preferRelativeResize="0"/>
          <p:nvPr/>
        </p:nvPicPr>
        <p:blipFill rotWithShape="1">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8000" b="96235" l="7778" r="92000">
                        <a14:backgroundMark x1="22222" y1="49882" x2="20889" y2="44000"/>
                        <a14:backgroundMark x1="27556" y1="46353" x2="23333" y2="44471"/>
                        <a14:backgroundMark x1="29778" y1="46118" x2="28222" y2="40000"/>
                        <a14:backgroundMark x1="32000" y1="46353" x2="30667" y2="42588"/>
                        <a14:backgroundMark x1="25556" y1="49176" x2="18667" y2="49176"/>
                        <a14:backgroundMark x1="31778" y1="48235" x2="27111" y2="48941"/>
                      </a14:backgroundRemoval>
                    </a14:imgEffect>
                  </a14:imgLayer>
                </a14:imgProps>
              </a:ext>
            </a:extLst>
          </a:blip>
          <a:srcRect l="9024" t="8530" r="10968" b="6759"/>
          <a:stretch/>
        </p:blipFill>
        <p:spPr>
          <a:xfrm>
            <a:off x="4804900" y="1234575"/>
            <a:ext cx="3370700" cy="3370700"/>
          </a:xfrm>
          <a:prstGeom prst="rect">
            <a:avLst/>
          </a:prstGeom>
        </p:spPr>
      </p:pic>
      <p:pic>
        <p:nvPicPr>
          <p:cNvPr id="5" name="Shape 128"/>
          <p:cNvPicPr preferRelativeResize="0"/>
          <p:nvPr/>
        </p:nvPicPr>
        <p:blipFill>
          <a:blip r:embed="rId4">
            <a:extLst>
              <a:ext uri="{BEBA8EAE-BF5A-486C-A8C5-ECC9F3942E4B}">
                <a14:imgProps xmlns:a14="http://schemas.microsoft.com/office/drawing/2010/main">
                  <a14:imgLayer r:embed="rId5">
                    <a14:imgEffect>
                      <a14:backgroundRemoval t="9756" b="92683" l="9375" r="89583">
                        <a14:foregroundMark x1="33333" y1="37398" x2="63542" y2="26016"/>
                      </a14:backgroundRemoval>
                    </a14:imgEffect>
                  </a14:imgLayer>
                </a14:imgProps>
              </a:ext>
            </a:extLst>
          </a:blip>
          <a:stretch>
            <a:fillRect/>
          </a:stretch>
        </p:blipFill>
        <p:spPr>
          <a:xfrm>
            <a:off x="4648200" y="4097888"/>
            <a:ext cx="1283175" cy="1644074"/>
          </a:xfrm>
          <a:prstGeom prst="rect">
            <a:avLst/>
          </a:prstGeom>
        </p:spPr>
      </p:pic>
      <p:pic>
        <p:nvPicPr>
          <p:cNvPr id="6" name="Shape 129"/>
          <p:cNvPicPr preferRelativeResize="0"/>
          <p:nvPr/>
        </p:nvPicPr>
        <p:blipFill>
          <a:blip r:embed="rId6">
            <a:extLst>
              <a:ext uri="{BEBA8EAE-BF5A-486C-A8C5-ECC9F3942E4B}">
                <a14:imgProps xmlns:a14="http://schemas.microsoft.com/office/drawing/2010/main">
                  <a14:imgLayer r:embed="rId7">
                    <a14:imgEffect>
                      <a14:backgroundRemoval t="9901" b="95050" l="9449" r="89764">
                        <a14:foregroundMark x1="39370" y1="49505" x2="66142" y2="61386"/>
                        <a14:foregroundMark x1="38583" y1="48515" x2="59843" y2="49505"/>
                        <a14:foregroundMark x1="30709" y1="95050" x2="59055" y2="87129"/>
                      </a14:backgroundRemoval>
                    </a14:imgEffect>
                  </a14:imgLayer>
                </a14:imgProps>
              </a:ext>
            </a:extLst>
          </a:blip>
          <a:stretch>
            <a:fillRect/>
          </a:stretch>
        </p:blipFill>
        <p:spPr>
          <a:xfrm>
            <a:off x="6168725" y="3574249"/>
            <a:ext cx="1692075" cy="1345675"/>
          </a:xfrm>
          <a:prstGeom prst="rect">
            <a:avLst/>
          </a:prstGeom>
        </p:spPr>
      </p:pic>
      <p:pic>
        <p:nvPicPr>
          <p:cNvPr id="7" name="Shape 130"/>
          <p:cNvPicPr preferRelativeResize="0"/>
          <p:nvPr/>
        </p:nvPicPr>
        <p:blipFill>
          <a:blip r:embed="rId8">
            <a:extLst>
              <a:ext uri="{BEBA8EAE-BF5A-486C-A8C5-ECC9F3942E4B}">
                <a14:imgProps xmlns:a14="http://schemas.microsoft.com/office/drawing/2010/main">
                  <a14:imgLayer r:embed="rId9">
                    <a14:imgEffect>
                      <a14:backgroundRemoval t="10000" b="90000" l="10000" r="90000">
                        <a14:foregroundMark x1="25292" y1="45619" x2="78599" y2="42900"/>
                        <a14:foregroundMark x1="32685" y1="63746" x2="66926" y2="63746"/>
                      </a14:backgroundRemoval>
                    </a14:imgEffect>
                  </a14:imgLayer>
                </a14:imgProps>
              </a:ext>
            </a:extLst>
          </a:blip>
          <a:stretch>
            <a:fillRect/>
          </a:stretch>
        </p:blipFill>
        <p:spPr>
          <a:xfrm>
            <a:off x="6279373" y="533400"/>
            <a:ext cx="1283175" cy="1509196"/>
          </a:xfrm>
          <a:prstGeom prst="rect">
            <a:avLst/>
          </a:prstGeom>
        </p:spPr>
      </p:pic>
      <p:sp>
        <p:nvSpPr>
          <p:cNvPr id="13" name="TextBox 12"/>
          <p:cNvSpPr txBox="1"/>
          <p:nvPr/>
        </p:nvSpPr>
        <p:spPr>
          <a:xfrm>
            <a:off x="4915407" y="791153"/>
            <a:ext cx="989585" cy="923330"/>
          </a:xfrm>
          <a:prstGeom prst="rect">
            <a:avLst/>
          </a:prstGeom>
          <a:noFill/>
          <a:ln>
            <a:noFill/>
          </a:ln>
        </p:spPr>
        <p:txBody>
          <a:bodyPr wrap="square" rtlCol="0">
            <a:spAutoFit/>
          </a:bodyPr>
          <a:lstStyle/>
          <a:p>
            <a:pPr algn="ctr"/>
            <a:r>
              <a:rPr lang="en-US" sz="5400" b="1" dirty="0" smtClean="0">
                <a:latin typeface="French Script MT" panose="03020402040607040605" pitchFamily="66" charset="0"/>
              </a:rPr>
              <a:t>?</a:t>
            </a:r>
            <a:endParaRPr lang="en-US" sz="4000" b="1" dirty="0">
              <a:latin typeface="French Script MT" panose="03020402040607040605" pitchFamily="66" charset="0"/>
            </a:endParaRPr>
          </a:p>
        </p:txBody>
      </p:sp>
      <p:sp>
        <p:nvSpPr>
          <p:cNvPr id="10" name="Cloud Callout 9"/>
          <p:cNvSpPr/>
          <p:nvPr/>
        </p:nvSpPr>
        <p:spPr>
          <a:xfrm flipH="1">
            <a:off x="4648200" y="602198"/>
            <a:ext cx="1524000" cy="1371600"/>
          </a:xfrm>
          <a:prstGeom prst="cloudCallout">
            <a:avLst>
              <a:gd name="adj1" fmla="val -81728"/>
              <a:gd name="adj2" fmla="val -370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5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1083601" y="1066800"/>
            <a:ext cx="2955000" cy="4340400"/>
          </a:xfrm>
          <a:prstGeom prst="rect">
            <a:avLst/>
          </a:prstGeom>
        </p:spPr>
        <p:txBody>
          <a:bodyPr lIns="91425" tIns="91425" rIns="91425" bIns="91425" anchor="ctr" anchorCtr="0">
            <a:noAutofit/>
          </a:bodyPr>
          <a:lstStyle/>
          <a:p>
            <a:pPr lvl="0"/>
            <a:r>
              <a:rPr lang="en" sz="3200" dirty="0">
                <a:solidFill>
                  <a:schemeClr val="dk1"/>
                </a:solidFill>
                <a:latin typeface="French Script MT" panose="03020402040607040605" pitchFamily="66" charset="0"/>
                <a:ea typeface="Corsiva"/>
                <a:cs typeface="Corsiva"/>
                <a:sym typeface="Corsiva"/>
              </a:rPr>
              <a:t>The footmen reported to the Princess their newfound knowledge. </a:t>
            </a:r>
            <a:r>
              <a:rPr lang="en-US" sz="3200" dirty="0" smtClean="0">
                <a:solidFill>
                  <a:schemeClr val="dk1"/>
                </a:solidFill>
                <a:latin typeface="French Script MT" panose="03020402040607040605" pitchFamily="66" charset="0"/>
                <a:ea typeface="Corsiva"/>
                <a:cs typeface="Corsiva"/>
                <a:sym typeface="Corsiva"/>
              </a:rPr>
              <a:t>T</a:t>
            </a:r>
            <a:r>
              <a:rPr lang="en" sz="3200" dirty="0" smtClean="0">
                <a:solidFill>
                  <a:schemeClr val="dk1"/>
                </a:solidFill>
                <a:latin typeface="French Script MT" panose="03020402040607040605" pitchFamily="66" charset="0"/>
                <a:ea typeface="Corsiva"/>
                <a:cs typeface="Corsiva"/>
                <a:sym typeface="Corsiva"/>
              </a:rPr>
              <a:t>hey informed </a:t>
            </a:r>
            <a:r>
              <a:rPr lang="en" sz="3200" dirty="0">
                <a:solidFill>
                  <a:schemeClr val="dk1"/>
                </a:solidFill>
                <a:latin typeface="French Script MT" panose="03020402040607040605" pitchFamily="66" charset="0"/>
                <a:ea typeface="Corsiva"/>
                <a:cs typeface="Corsiva"/>
                <a:sym typeface="Corsiva"/>
              </a:rPr>
              <a:t>the </a:t>
            </a:r>
            <a:r>
              <a:rPr lang="en" sz="3200" dirty="0" smtClean="0">
                <a:solidFill>
                  <a:schemeClr val="dk1"/>
                </a:solidFill>
                <a:latin typeface="French Script MT" panose="03020402040607040605" pitchFamily="66" charset="0"/>
                <a:ea typeface="Corsiva"/>
                <a:cs typeface="Corsiva"/>
                <a:sym typeface="Corsiva"/>
              </a:rPr>
              <a:t>princess what </a:t>
            </a:r>
            <a:r>
              <a:rPr lang="en" sz="3200" dirty="0">
                <a:solidFill>
                  <a:schemeClr val="dk1"/>
                </a:solidFill>
                <a:latin typeface="French Script MT" panose="03020402040607040605" pitchFamily="66" charset="0"/>
                <a:ea typeface="Corsiva"/>
                <a:cs typeface="Corsiva"/>
                <a:sym typeface="Corsiva"/>
              </a:rPr>
              <a:t>saprotrophic fungi </a:t>
            </a:r>
            <a:r>
              <a:rPr lang="en" sz="3200" dirty="0" smtClean="0">
                <a:solidFill>
                  <a:schemeClr val="dk1"/>
                </a:solidFill>
                <a:latin typeface="French Script MT" panose="03020402040607040605" pitchFamily="66" charset="0"/>
                <a:ea typeface="Corsiva"/>
                <a:cs typeface="Corsiva"/>
                <a:sym typeface="Corsiva"/>
              </a:rPr>
              <a:t>were and explained </a:t>
            </a:r>
            <a:r>
              <a:rPr lang="en" sz="3200" dirty="0">
                <a:solidFill>
                  <a:schemeClr val="dk1"/>
                </a:solidFill>
                <a:latin typeface="French Script MT" panose="03020402040607040605" pitchFamily="66" charset="0"/>
                <a:ea typeface="Corsiva"/>
                <a:cs typeface="Corsiva"/>
                <a:sym typeface="Corsiva"/>
              </a:rPr>
              <a:t>that saprotrophic fungi were fungi that get their nutrients from dead organic </a:t>
            </a:r>
            <a:r>
              <a:rPr lang="en" sz="3200" dirty="0" smtClean="0">
                <a:solidFill>
                  <a:schemeClr val="dk1"/>
                </a:solidFill>
                <a:latin typeface="French Script MT" panose="03020402040607040605" pitchFamily="66" charset="0"/>
                <a:ea typeface="Corsiva"/>
                <a:cs typeface="Corsiva"/>
                <a:sym typeface="Corsiva"/>
              </a:rPr>
              <a:t>material.</a:t>
            </a:r>
            <a:endParaRPr lang="en" sz="3200" dirty="0">
              <a:solidFill>
                <a:schemeClr val="dk1"/>
              </a:solidFill>
              <a:latin typeface="French Script MT" panose="03020402040607040605" pitchFamily="66" charset="0"/>
              <a:ea typeface="Corsiva"/>
              <a:cs typeface="Corsiva"/>
              <a:sym typeface="Corsiva"/>
            </a:endParaRPr>
          </a:p>
        </p:txBody>
      </p:sp>
      <p:pic>
        <p:nvPicPr>
          <p:cNvPr id="172" name="Shape 172"/>
          <p:cNvPicPr preferRelativeResize="0"/>
          <p:nvPr/>
        </p:nvPicPr>
        <p:blipFill>
          <a:blip r:embed="rId3">
            <a:clrChange>
              <a:clrFrom>
                <a:srgbClr val="FFFFFF"/>
              </a:clrFrom>
              <a:clrTo>
                <a:srgbClr val="FFFFFF">
                  <a:alpha val="0"/>
                </a:srgbClr>
              </a:clrTo>
            </a:clrChange>
          </a:blip>
          <a:stretch>
            <a:fillRect/>
          </a:stretch>
        </p:blipFill>
        <p:spPr>
          <a:xfrm>
            <a:off x="6501255" y="4244400"/>
            <a:ext cx="1692075" cy="1345675"/>
          </a:xfrm>
          <a:prstGeom prst="rect">
            <a:avLst/>
          </a:prstGeom>
        </p:spPr>
      </p:pic>
      <p:sp>
        <p:nvSpPr>
          <p:cNvPr id="173" name="Shape 173"/>
          <p:cNvSpPr/>
          <p:nvPr/>
        </p:nvSpPr>
        <p:spPr>
          <a:xfrm>
            <a:off x="4928350" y="841200"/>
            <a:ext cx="3093899" cy="3193799"/>
          </a:xfrm>
          <a:prstGeom prst="wedgeRectCallout">
            <a:avLst>
              <a:gd name="adj1" fmla="val -4220"/>
              <a:gd name="adj2" fmla="val 68302"/>
            </a:avLst>
          </a:prstGeom>
          <a:solidFill>
            <a:srgbClr val="F3F3F3"/>
          </a:solidFill>
          <a:ln>
            <a:noFill/>
          </a:ln>
        </p:spPr>
        <p:txBody>
          <a:bodyPr lIns="91425" tIns="91425" rIns="91425" bIns="91425" anchor="ctr" anchorCtr="0">
            <a:noAutofit/>
          </a:bodyPr>
          <a:lstStyle/>
          <a:p>
            <a:pPr lvl="0" rtl="0">
              <a:spcBef>
                <a:spcPts val="0"/>
              </a:spcBef>
              <a:buNone/>
            </a:pPr>
            <a:endParaRPr/>
          </a:p>
        </p:txBody>
      </p:sp>
      <p:pic>
        <p:nvPicPr>
          <p:cNvPr id="175" name="Shape 175"/>
          <p:cNvPicPr preferRelativeResize="0"/>
          <p:nvPr/>
        </p:nvPicPr>
        <p:blipFill>
          <a:blip r:embed="rId4">
            <a:clrChange>
              <a:clrFrom>
                <a:srgbClr val="FFFFFF"/>
              </a:clrFrom>
              <a:clrTo>
                <a:srgbClr val="FFFFFF">
                  <a:alpha val="0"/>
                </a:srgbClr>
              </a:clrTo>
            </a:clrChange>
          </a:blip>
          <a:stretch>
            <a:fillRect/>
          </a:stretch>
        </p:blipFill>
        <p:spPr>
          <a:xfrm>
            <a:off x="4928350" y="886753"/>
            <a:ext cx="1701050" cy="1385100"/>
          </a:xfrm>
          <a:prstGeom prst="rect">
            <a:avLst/>
          </a:prstGeom>
        </p:spPr>
      </p:pic>
      <p:pic>
        <p:nvPicPr>
          <p:cNvPr id="176" name="Shape 176"/>
          <p:cNvPicPr preferRelativeResize="0"/>
          <p:nvPr/>
        </p:nvPicPr>
        <p:blipFill rotWithShape="1">
          <a:blip r:embed="rId5">
            <a:clrChange>
              <a:clrFrom>
                <a:srgbClr val="FFFFFF"/>
              </a:clrFrom>
              <a:clrTo>
                <a:srgbClr val="FFFFFF">
                  <a:alpha val="0"/>
                </a:srgbClr>
              </a:clrTo>
            </a:clrChange>
          </a:blip>
          <a:srcRect b="16589"/>
          <a:stretch/>
        </p:blipFill>
        <p:spPr>
          <a:xfrm>
            <a:off x="5105400" y="2328925"/>
            <a:ext cx="2474228" cy="1512899"/>
          </a:xfrm>
          <a:prstGeom prst="rect">
            <a:avLst/>
          </a:prstGeom>
        </p:spPr>
      </p:pic>
      <p:sp>
        <p:nvSpPr>
          <p:cNvPr id="2" name="Heart 1"/>
          <p:cNvSpPr/>
          <p:nvPr/>
        </p:nvSpPr>
        <p:spPr>
          <a:xfrm>
            <a:off x="6934200" y="1295400"/>
            <a:ext cx="914400" cy="838200"/>
          </a:xfrm>
          <a:prstGeom prst="hear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45338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fill="hold"/>
                                        <p:tgtEl>
                                          <p:spTgt spid="175"/>
                                        </p:tgtEl>
                                        <p:attrNameLst>
                                          <p:attrName>ppt_x</p:attrName>
                                        </p:attrNameLst>
                                      </p:cBhvr>
                                      <p:tavLst>
                                        <p:tav tm="0">
                                          <p:val>
                                            <p:strVal val="1+#ppt_w/2"/>
                                          </p:val>
                                        </p:tav>
                                        <p:tav tm="100000">
                                          <p:val>
                                            <p:strVal val="#ppt_x"/>
                                          </p:val>
                                        </p:tav>
                                      </p:tavLst>
                                    </p:anim>
                                    <p:anim calcmode="lin" valueType="num">
                                      <p:cBhvr additive="base">
                                        <p:cTn id="8"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additive="base">
                                        <p:cTn id="19" dur="500" fill="hold"/>
                                        <p:tgtEl>
                                          <p:spTgt spid="176"/>
                                        </p:tgtEl>
                                        <p:attrNameLst>
                                          <p:attrName>ppt_x</p:attrName>
                                        </p:attrNameLst>
                                      </p:cBhvr>
                                      <p:tavLst>
                                        <p:tav tm="0">
                                          <p:val>
                                            <p:strVal val="1+#ppt_w/2"/>
                                          </p:val>
                                        </p:tav>
                                        <p:tav tm="100000">
                                          <p:val>
                                            <p:strVal val="#ppt_x"/>
                                          </p:val>
                                        </p:tav>
                                      </p:tavLst>
                                    </p:anim>
                                    <p:anim calcmode="lin" valueType="num">
                                      <p:cBhvr additive="base">
                                        <p:cTn id="20"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p:nvPr/>
        </p:nvSpPr>
        <p:spPr>
          <a:xfrm>
            <a:off x="1026600" y="1554125"/>
            <a:ext cx="3464699" cy="3000000"/>
          </a:xfrm>
          <a:prstGeom prst="rect">
            <a:avLst/>
          </a:prstGeom>
        </p:spPr>
        <p:txBody>
          <a:bodyPr lIns="91425" tIns="91425" rIns="91425" bIns="91425" anchor="ctr" anchorCtr="0">
            <a:noAutofit/>
          </a:bodyPr>
          <a:lstStyle/>
          <a:p>
            <a:pPr lvl="0" rtl="0">
              <a:spcBef>
                <a:spcPts val="0"/>
              </a:spcBef>
              <a:buNone/>
            </a:pPr>
            <a:r>
              <a:rPr lang="en" sz="3200" dirty="0" smtClean="0">
                <a:solidFill>
                  <a:schemeClr val="dk1"/>
                </a:solidFill>
                <a:latin typeface="French Script MT" panose="03020402040607040605" pitchFamily="66" charset="0"/>
                <a:ea typeface="Corsiva"/>
                <a:cs typeface="Corsiva"/>
                <a:sym typeface="Corsiva"/>
              </a:rPr>
              <a:t>They </a:t>
            </a:r>
            <a:r>
              <a:rPr lang="en" sz="3200" dirty="0">
                <a:solidFill>
                  <a:schemeClr val="dk1"/>
                </a:solidFill>
                <a:latin typeface="French Script MT" panose="03020402040607040605" pitchFamily="66" charset="0"/>
                <a:ea typeface="Corsiva"/>
                <a:cs typeface="Corsiva"/>
                <a:sym typeface="Corsiva"/>
              </a:rPr>
              <a:t>informed the Princess that water erosion was when running water transported soil particles until it finished moving and deposited the particles in a new place.</a:t>
            </a:r>
          </a:p>
        </p:txBody>
      </p:sp>
      <p:sp>
        <p:nvSpPr>
          <p:cNvPr id="136" name="Shape 136"/>
          <p:cNvSpPr/>
          <p:nvPr/>
        </p:nvSpPr>
        <p:spPr>
          <a:xfrm>
            <a:off x="5070925" y="684375"/>
            <a:ext cx="3093899" cy="3193799"/>
          </a:xfrm>
          <a:prstGeom prst="wedgeRectCallout">
            <a:avLst>
              <a:gd name="adj1" fmla="val -4220"/>
              <a:gd name="adj2" fmla="val 68302"/>
            </a:avLst>
          </a:prstGeom>
          <a:solidFill>
            <a:srgbClr val="F3F3F3"/>
          </a:solidFill>
          <a:ln>
            <a:noFill/>
          </a:ln>
        </p:spPr>
        <p:txBody>
          <a:bodyPr lIns="91425" tIns="91425" rIns="91425" bIns="91425" anchor="ctr" anchorCtr="0">
            <a:noAutofit/>
          </a:bodyPr>
          <a:lstStyle/>
          <a:p>
            <a:pPr>
              <a:spcBef>
                <a:spcPts val="0"/>
              </a:spcBef>
              <a:buNone/>
            </a:pPr>
            <a:endParaRPr/>
          </a:p>
        </p:txBody>
      </p:sp>
      <p:pic>
        <p:nvPicPr>
          <p:cNvPr id="137" name="Shape 137"/>
          <p:cNvPicPr preferRelativeResize="0"/>
          <p:nvPr/>
        </p:nvPicPr>
        <p:blipFill>
          <a:blip r:embed="rId3">
            <a:extLst>
              <a:ext uri="{BEBA8EAE-BF5A-486C-A8C5-ECC9F3942E4B}">
                <a14:imgProps xmlns:a14="http://schemas.microsoft.com/office/drawing/2010/main">
                  <a14:imgLayer r:embed="rId4">
                    <a14:imgEffect>
                      <a14:backgroundRemoval t="10000" b="90000" l="10000" r="90000">
                        <a14:foregroundMark x1="35417" y1="37398" x2="67708" y2="25203"/>
                        <a14:foregroundMark x1="54167" y1="51220" x2="64583" y2="44715"/>
                        <a14:foregroundMark x1="34375" y1="32520" x2="54167" y2="58537"/>
                        <a14:foregroundMark x1="54167" y1="28455" x2="66667" y2="61789"/>
                        <a14:foregroundMark x1="57292" y1="14634" x2="67708" y2="43089"/>
                      </a14:backgroundRemoval>
                    </a14:imgEffect>
                  </a14:imgLayer>
                </a14:imgProps>
              </a:ext>
            </a:extLst>
          </a:blip>
          <a:stretch>
            <a:fillRect/>
          </a:stretch>
        </p:blipFill>
        <p:spPr>
          <a:xfrm>
            <a:off x="6359000" y="4134825"/>
            <a:ext cx="1283175" cy="1644074"/>
          </a:xfrm>
          <a:prstGeom prst="rect">
            <a:avLst/>
          </a:prstGeom>
        </p:spPr>
      </p:pic>
      <p:pic>
        <p:nvPicPr>
          <p:cNvPr id="138" name="Shape 138"/>
          <p:cNvPicPr preferRelativeResize="0"/>
          <p:nvPr/>
        </p:nvPicPr>
        <p:blipFill rotWithShape="1">
          <a:blip r:embed="rId5"/>
          <a:srcRect l="8315" r="23779"/>
          <a:stretch/>
        </p:blipFill>
        <p:spPr>
          <a:xfrm>
            <a:off x="5205404" y="838200"/>
            <a:ext cx="1538866" cy="2077671"/>
          </a:xfrm>
          <a:prstGeom prst="rect">
            <a:avLst/>
          </a:prstGeom>
        </p:spPr>
      </p:pic>
      <p:pic>
        <p:nvPicPr>
          <p:cNvPr id="139" name="Shape 139"/>
          <p:cNvPicPr preferRelativeResize="0"/>
          <p:nvPr/>
        </p:nvPicPr>
        <p:blipFill>
          <a:blip r:embed="rId6"/>
          <a:stretch>
            <a:fillRect/>
          </a:stretch>
        </p:blipFill>
        <p:spPr>
          <a:xfrm>
            <a:off x="6548921" y="1578009"/>
            <a:ext cx="1465716" cy="2097474"/>
          </a:xfrm>
          <a:prstGeom prst="rect">
            <a:avLst/>
          </a:prstGeom>
        </p:spPr>
      </p:pic>
    </p:spTree>
    <p:extLst>
      <p:ext uri="{BB962C8B-B14F-4D97-AF65-F5344CB8AC3E}">
        <p14:creationId xmlns:p14="http://schemas.microsoft.com/office/powerpoint/2010/main" val="312450370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7"/>
                                        </p:tgtEl>
                                      </p:cBhvr>
                                    </p:animEffect>
                                    <p:animScale>
                                      <p:cBhvr>
                                        <p:cTn id="7" dur="250" autoRev="1" fill="hold"/>
                                        <p:tgtEl>
                                          <p:spTgt spid="1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extLst>
              <a:ext uri="{BEBA8EAE-BF5A-486C-A8C5-ECC9F3942E4B}">
                <a14:imgProps xmlns:a14="http://schemas.microsoft.com/office/drawing/2010/main">
                  <a14:imgLayer r:embed="rId4">
                    <a14:imgEffect>
                      <a14:backgroundRemoval t="9901" b="100000" l="9449" r="98425">
                        <a14:foregroundMark x1="30709" y1="52475" x2="58268" y2="55446"/>
                        <a14:foregroundMark x1="25984" y1="95050" x2="59055" y2="93069"/>
                        <a14:backgroundMark x1="38583" y1="98020" x2="44882" y2="99010"/>
                        <a14:backgroundMark x1="27559" y1="96040" x2="40157" y2="99010"/>
                      </a14:backgroundRemoval>
                    </a14:imgEffect>
                  </a14:imgLayer>
                </a14:imgProps>
              </a:ext>
            </a:extLst>
          </a:blip>
          <a:stretch>
            <a:fillRect/>
          </a:stretch>
        </p:blipFill>
        <p:spPr>
          <a:xfrm>
            <a:off x="6187830" y="4143475"/>
            <a:ext cx="1692075" cy="1345675"/>
          </a:xfrm>
          <a:prstGeom prst="rect">
            <a:avLst/>
          </a:prstGeom>
        </p:spPr>
      </p:pic>
      <p:sp>
        <p:nvSpPr>
          <p:cNvPr id="146" name="Shape 146"/>
          <p:cNvSpPr/>
          <p:nvPr/>
        </p:nvSpPr>
        <p:spPr>
          <a:xfrm>
            <a:off x="5070925" y="684375"/>
            <a:ext cx="3093899" cy="3193799"/>
          </a:xfrm>
          <a:prstGeom prst="wedgeRectCallout">
            <a:avLst>
              <a:gd name="adj1" fmla="val -4220"/>
              <a:gd name="adj2" fmla="val 68302"/>
            </a:avLst>
          </a:prstGeom>
          <a:solidFill>
            <a:srgbClr val="F3F3F3"/>
          </a:solidFill>
          <a:ln>
            <a:noFill/>
          </a:ln>
        </p:spPr>
        <p:txBody>
          <a:bodyPr lIns="91425" tIns="91425" rIns="91425" bIns="91425" anchor="ctr" anchorCtr="0">
            <a:noAutofit/>
          </a:bodyPr>
          <a:lstStyle/>
          <a:p>
            <a:pPr lvl="0" rtl="0">
              <a:spcBef>
                <a:spcPts val="0"/>
              </a:spcBef>
              <a:buNone/>
            </a:pPr>
            <a:endParaRPr/>
          </a:p>
        </p:txBody>
      </p:sp>
      <p:pic>
        <p:nvPicPr>
          <p:cNvPr id="147" name="Shape 147"/>
          <p:cNvPicPr preferRelativeResize="0"/>
          <p:nvPr/>
        </p:nvPicPr>
        <p:blipFill>
          <a:blip r:embed="rId5"/>
          <a:stretch>
            <a:fillRect/>
          </a:stretch>
        </p:blipFill>
        <p:spPr>
          <a:xfrm>
            <a:off x="5161150" y="865300"/>
            <a:ext cx="2913450" cy="2578250"/>
          </a:xfrm>
          <a:prstGeom prst="rect">
            <a:avLst/>
          </a:prstGeom>
        </p:spPr>
      </p:pic>
      <p:pic>
        <p:nvPicPr>
          <p:cNvPr id="148" name="Shape 148"/>
          <p:cNvPicPr preferRelativeResize="0"/>
          <p:nvPr/>
        </p:nvPicPr>
        <p:blipFill>
          <a:blip r:embed="rId6">
            <a:extLst>
              <a:ext uri="{BEBA8EAE-BF5A-486C-A8C5-ECC9F3942E4B}">
                <a14:imgProps xmlns:a14="http://schemas.microsoft.com/office/drawing/2010/main">
                  <a14:imgLayer r:embed="rId4">
                    <a14:imgEffect>
                      <a14:backgroundRemoval t="9901" b="92079" l="9449" r="89764">
                        <a14:foregroundMark x1="31496" y1="92079" x2="69291" y2="87129"/>
                        <a14:foregroundMark x1="33858" y1="44554" x2="70866" y2="53465"/>
                        <a14:foregroundMark x1="42520" y1="52475" x2="53543" y2="52475"/>
                      </a14:backgroundRemoval>
                    </a14:imgEffect>
                  </a14:imgLayer>
                </a14:imgProps>
              </a:ext>
            </a:extLst>
          </a:blip>
          <a:stretch>
            <a:fillRect/>
          </a:stretch>
        </p:blipFill>
        <p:spPr>
          <a:xfrm>
            <a:off x="5543968" y="2442375"/>
            <a:ext cx="418666" cy="429956"/>
          </a:xfrm>
          <a:prstGeom prst="rect">
            <a:avLst/>
          </a:prstGeom>
        </p:spPr>
      </p:pic>
      <p:pic>
        <p:nvPicPr>
          <p:cNvPr id="149" name="Shape 149"/>
          <p:cNvPicPr preferRelativeResize="0"/>
          <p:nvPr/>
        </p:nvPicPr>
        <p:blipFill>
          <a:blip r:embed="rId7">
            <a:extLst>
              <a:ext uri="{BEBA8EAE-BF5A-486C-A8C5-ECC9F3942E4B}">
                <a14:imgProps xmlns:a14="http://schemas.microsoft.com/office/drawing/2010/main">
                  <a14:imgLayer r:embed="rId8">
                    <a14:imgEffect>
                      <a14:backgroundRemoval t="10000" b="90000" l="10000" r="90000">
                        <a14:foregroundMark x1="31250" y1="35772" x2="77083" y2="17886"/>
                        <a14:foregroundMark x1="35417" y1="42276" x2="78125" y2="24390"/>
                        <a14:foregroundMark x1="48958" y1="51220" x2="73958" y2="40650"/>
                      </a14:backgroundRemoval>
                    </a14:imgEffect>
                  </a14:imgLayer>
                </a14:imgProps>
              </a:ext>
            </a:extLst>
          </a:blip>
          <a:stretch>
            <a:fillRect/>
          </a:stretch>
        </p:blipFill>
        <p:spPr>
          <a:xfrm>
            <a:off x="5955250" y="2101622"/>
            <a:ext cx="452930" cy="555731"/>
          </a:xfrm>
          <a:prstGeom prst="rect">
            <a:avLst/>
          </a:prstGeom>
        </p:spPr>
      </p:pic>
      <p:pic>
        <p:nvPicPr>
          <p:cNvPr id="150" name="Shape 150"/>
          <p:cNvPicPr preferRelativeResize="0"/>
          <p:nvPr/>
        </p:nvPicPr>
        <p:blipFill>
          <a:blip r:embed="rId9">
            <a:extLst>
              <a:ext uri="{BEBA8EAE-BF5A-486C-A8C5-ECC9F3942E4B}">
                <a14:imgProps xmlns:a14="http://schemas.microsoft.com/office/drawing/2010/main">
                  <a14:imgLayer r:embed="rId10">
                    <a14:imgEffect>
                      <a14:backgroundRemoval t="6400" b="93600" l="3670" r="96789">
                        <a14:foregroundMark x1="31651" y1="93600" x2="70642" y2="92800"/>
                        <a14:foregroundMark x1="4128" y1="46000" x2="27523" y2="13200"/>
                        <a14:foregroundMark x1="14679" y1="41600" x2="79358" y2="33200"/>
                        <a14:foregroundMark x1="55505" y1="6400" x2="96789" y2="35600"/>
                        <a14:foregroundMark x1="80734" y1="44000" x2="77982" y2="25200"/>
                        <a14:foregroundMark x1="85321" y1="48000" x2="93119" y2="33600"/>
                        <a14:foregroundMark x1="24771" y1="61600" x2="48165" y2="58800"/>
                        <a14:foregroundMark x1="64220" y1="63200" x2="74312" y2="63200"/>
                      </a14:backgroundRemoval>
                    </a14:imgEffect>
                  </a14:imgLayer>
                </a14:imgProps>
              </a:ext>
            </a:extLst>
          </a:blip>
          <a:stretch>
            <a:fillRect/>
          </a:stretch>
        </p:blipFill>
        <p:spPr>
          <a:xfrm rot="1469890">
            <a:off x="6399550" y="1828299"/>
            <a:ext cx="436649" cy="446079"/>
          </a:xfrm>
          <a:prstGeom prst="rect">
            <a:avLst/>
          </a:prstGeom>
        </p:spPr>
      </p:pic>
      <p:pic>
        <p:nvPicPr>
          <p:cNvPr id="153" name="Shape 153"/>
          <p:cNvPicPr preferRelativeResize="0"/>
          <p:nvPr/>
        </p:nvPicPr>
        <p:blipFill>
          <a:blip r:embed="rId11">
            <a:extLst>
              <a:ext uri="{BEBA8EAE-BF5A-486C-A8C5-ECC9F3942E4B}">
                <a14:imgProps xmlns:a14="http://schemas.microsoft.com/office/drawing/2010/main">
                  <a14:imgLayer r:embed="rId12">
                    <a14:imgEffect>
                      <a14:backgroundRemoval t="0" b="95853" l="0" r="98276">
                        <a14:foregroundMark x1="33621" y1="83410" x2="46983" y2="95853"/>
                        <a14:foregroundMark x1="20690" y1="35023" x2="88793" y2="54839"/>
                        <a14:foregroundMark x1="56034" y1="33180" x2="81034" y2="45622"/>
                        <a14:foregroundMark x1="70690" y1="27650" x2="78448" y2="47465"/>
                        <a14:foregroundMark x1="46983" y1="58065" x2="50862" y2="23963"/>
                        <a14:foregroundMark x1="4741" y1="25806" x2="70690" y2="20737"/>
                        <a14:foregroundMark x1="34914" y1="13364" x2="73276" y2="17051"/>
                        <a14:foregroundMark x1="59914" y1="6452" x2="98276" y2="70968"/>
                      </a14:backgroundRemoval>
                    </a14:imgEffect>
                  </a14:imgLayer>
                </a14:imgProps>
              </a:ext>
            </a:extLst>
          </a:blip>
          <a:stretch>
            <a:fillRect/>
          </a:stretch>
        </p:blipFill>
        <p:spPr>
          <a:xfrm>
            <a:off x="5996899" y="2681925"/>
            <a:ext cx="411281" cy="380812"/>
          </a:xfrm>
          <a:prstGeom prst="rect">
            <a:avLst/>
          </a:prstGeom>
        </p:spPr>
      </p:pic>
      <p:sp>
        <p:nvSpPr>
          <p:cNvPr id="156" name="Shape 156"/>
          <p:cNvSpPr txBox="1"/>
          <p:nvPr/>
        </p:nvSpPr>
        <p:spPr>
          <a:xfrm>
            <a:off x="1183374" y="746449"/>
            <a:ext cx="3165299" cy="45623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4000" dirty="0">
                <a:latin typeface="French Script MT" panose="03020402040607040605" pitchFamily="66" charset="0"/>
                <a:ea typeface="Corsiva"/>
                <a:cs typeface="Corsiva"/>
                <a:sym typeface="Corsiva"/>
              </a:rPr>
              <a:t>The footmen also told her that water erosion was a big problem. Since it takes away the topsoil, it could wash away all the fungi!</a:t>
            </a:r>
          </a:p>
        </p:txBody>
      </p:sp>
      <p:pic>
        <p:nvPicPr>
          <p:cNvPr id="19" name="Shape 153"/>
          <p:cNvPicPr preferRelativeResize="0"/>
          <p:nvPr/>
        </p:nvPicPr>
        <p:blipFill>
          <a:blip r:embed="rId11">
            <a:extLst>
              <a:ext uri="{BEBA8EAE-BF5A-486C-A8C5-ECC9F3942E4B}">
                <a14:imgProps xmlns:a14="http://schemas.microsoft.com/office/drawing/2010/main">
                  <a14:imgLayer r:embed="rId12">
                    <a14:imgEffect>
                      <a14:backgroundRemoval t="0" b="95853" l="0" r="98276">
                        <a14:foregroundMark x1="33621" y1="83410" x2="46983" y2="95853"/>
                        <a14:foregroundMark x1="20690" y1="35023" x2="88793" y2="54839"/>
                        <a14:foregroundMark x1="56034" y1="33180" x2="81034" y2="45622"/>
                        <a14:foregroundMark x1="70690" y1="27650" x2="78448" y2="47465"/>
                        <a14:foregroundMark x1="46983" y1="58065" x2="50862" y2="23963"/>
                        <a14:foregroundMark x1="4741" y1="25806" x2="70690" y2="20737"/>
                        <a14:foregroundMark x1="34914" y1="13364" x2="73276" y2="17051"/>
                        <a14:foregroundMark x1="59914" y1="6452" x2="98276" y2="70968"/>
                      </a14:backgroundRemoval>
                    </a14:imgEffect>
                  </a14:imgLayer>
                </a14:imgProps>
              </a:ext>
            </a:extLst>
          </a:blip>
          <a:stretch>
            <a:fillRect/>
          </a:stretch>
        </p:blipFill>
        <p:spPr>
          <a:xfrm>
            <a:off x="5543968" y="2093613"/>
            <a:ext cx="411281" cy="380812"/>
          </a:xfrm>
          <a:prstGeom prst="rect">
            <a:avLst/>
          </a:prstGeom>
        </p:spPr>
      </p:pic>
      <p:pic>
        <p:nvPicPr>
          <p:cNvPr id="20" name="Shape 153"/>
          <p:cNvPicPr preferRelativeResize="0"/>
          <p:nvPr/>
        </p:nvPicPr>
        <p:blipFill>
          <a:blip r:embed="rId11">
            <a:extLst>
              <a:ext uri="{BEBA8EAE-BF5A-486C-A8C5-ECC9F3942E4B}">
                <a14:imgProps xmlns:a14="http://schemas.microsoft.com/office/drawing/2010/main">
                  <a14:imgLayer r:embed="rId12">
                    <a14:imgEffect>
                      <a14:backgroundRemoval t="0" b="95853" l="0" r="98276">
                        <a14:foregroundMark x1="33621" y1="83410" x2="46983" y2="95853"/>
                        <a14:foregroundMark x1="20690" y1="35023" x2="88793" y2="54839"/>
                        <a14:foregroundMark x1="56034" y1="33180" x2="81034" y2="45622"/>
                        <a14:foregroundMark x1="70690" y1="27650" x2="78448" y2="47465"/>
                        <a14:foregroundMark x1="46983" y1="58065" x2="50862" y2="23963"/>
                        <a14:foregroundMark x1="4741" y1="25806" x2="70690" y2="20737"/>
                        <a14:foregroundMark x1="34914" y1="13364" x2="73276" y2="17051"/>
                        <a14:foregroundMark x1="59914" y1="6452" x2="98276" y2="70968"/>
                      </a14:backgroundRemoval>
                    </a14:imgEffect>
                  </a14:imgLayer>
                </a14:imgProps>
              </a:ext>
            </a:extLst>
          </a:blip>
          <a:stretch>
            <a:fillRect/>
          </a:stretch>
        </p:blipFill>
        <p:spPr>
          <a:xfrm>
            <a:off x="5258818" y="2903839"/>
            <a:ext cx="411281" cy="380812"/>
          </a:xfrm>
          <a:prstGeom prst="rect">
            <a:avLst/>
          </a:prstGeom>
        </p:spPr>
      </p:pic>
      <p:pic>
        <p:nvPicPr>
          <p:cNvPr id="21" name="Shape 153"/>
          <p:cNvPicPr preferRelativeResize="0"/>
          <p:nvPr/>
        </p:nvPicPr>
        <p:blipFill>
          <a:blip r:embed="rId11">
            <a:extLst>
              <a:ext uri="{BEBA8EAE-BF5A-486C-A8C5-ECC9F3942E4B}">
                <a14:imgProps xmlns:a14="http://schemas.microsoft.com/office/drawing/2010/main">
                  <a14:imgLayer r:embed="rId12">
                    <a14:imgEffect>
                      <a14:backgroundRemoval t="0" b="95853" l="0" r="98276">
                        <a14:foregroundMark x1="33621" y1="83410" x2="46983" y2="95853"/>
                        <a14:foregroundMark x1="20690" y1="35023" x2="88793" y2="54839"/>
                        <a14:foregroundMark x1="56034" y1="33180" x2="81034" y2="45622"/>
                        <a14:foregroundMark x1="70690" y1="27650" x2="78448" y2="47465"/>
                        <a14:foregroundMark x1="46983" y1="58065" x2="50862" y2="23963"/>
                        <a14:foregroundMark x1="4741" y1="25806" x2="70690" y2="20737"/>
                        <a14:foregroundMark x1="34914" y1="13364" x2="73276" y2="17051"/>
                        <a14:foregroundMark x1="59914" y1="6452" x2="98276" y2="70968"/>
                      </a14:backgroundRemoval>
                    </a14:imgEffect>
                  </a14:imgLayer>
                </a14:imgProps>
              </a:ext>
            </a:extLst>
          </a:blip>
          <a:stretch>
            <a:fillRect/>
          </a:stretch>
        </p:blipFill>
        <p:spPr>
          <a:xfrm>
            <a:off x="5597976" y="2895926"/>
            <a:ext cx="411281" cy="380812"/>
          </a:xfrm>
          <a:prstGeom prst="rect">
            <a:avLst/>
          </a:prstGeom>
        </p:spPr>
      </p:pic>
      <p:pic>
        <p:nvPicPr>
          <p:cNvPr id="22" name="Shape 153"/>
          <p:cNvPicPr preferRelativeResize="0"/>
          <p:nvPr/>
        </p:nvPicPr>
        <p:blipFill>
          <a:blip r:embed="rId11">
            <a:extLst>
              <a:ext uri="{BEBA8EAE-BF5A-486C-A8C5-ECC9F3942E4B}">
                <a14:imgProps xmlns:a14="http://schemas.microsoft.com/office/drawing/2010/main">
                  <a14:imgLayer r:embed="rId12">
                    <a14:imgEffect>
                      <a14:backgroundRemoval t="0" b="95853" l="0" r="98276">
                        <a14:foregroundMark x1="33621" y1="83410" x2="46983" y2="95853"/>
                        <a14:foregroundMark x1="20690" y1="35023" x2="88793" y2="54839"/>
                        <a14:foregroundMark x1="56034" y1="33180" x2="81034" y2="45622"/>
                        <a14:foregroundMark x1="70690" y1="27650" x2="78448" y2="47465"/>
                        <a14:foregroundMark x1="46983" y1="58065" x2="50862" y2="23963"/>
                        <a14:foregroundMark x1="4741" y1="25806" x2="70690" y2="20737"/>
                        <a14:foregroundMark x1="34914" y1="13364" x2="73276" y2="17051"/>
                        <a14:foregroundMark x1="59914" y1="6452" x2="98276" y2="70968"/>
                      </a14:backgroundRemoval>
                    </a14:imgEffect>
                  </a14:imgLayer>
                </a14:imgProps>
              </a:ext>
            </a:extLst>
          </a:blip>
          <a:stretch>
            <a:fillRect/>
          </a:stretch>
        </p:blipFill>
        <p:spPr>
          <a:xfrm>
            <a:off x="7013328" y="1377035"/>
            <a:ext cx="411281" cy="380812"/>
          </a:xfrm>
          <a:prstGeom prst="rect">
            <a:avLst/>
          </a:prstGeom>
        </p:spPr>
      </p:pic>
    </p:spTree>
    <p:extLst>
      <p:ext uri="{BB962C8B-B14F-4D97-AF65-F5344CB8AC3E}">
        <p14:creationId xmlns:p14="http://schemas.microsoft.com/office/powerpoint/2010/main" val="4760196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4"/>
                                        </p:tgtEl>
                                      </p:cBhvr>
                                    </p:animEffect>
                                    <p:animScale>
                                      <p:cBhvr>
                                        <p:cTn id="7" dur="250" autoRev="1" fill="hold"/>
                                        <p:tgtEl>
                                          <p:spTgt spid="144"/>
                                        </p:tgtEl>
                                      </p:cBhvr>
                                      <p:by x="105000" y="105000"/>
                                    </p:animScale>
                                  </p:childTnLst>
                                </p:cTn>
                              </p:par>
                              <p:par>
                                <p:cTn id="8" presetID="42" presetClass="path" presetSubtype="0" accel="50000" decel="50000" fill="hold" nodeType="withEffect">
                                  <p:stCondLst>
                                    <p:cond delay="0"/>
                                  </p:stCondLst>
                                  <p:childTnLst>
                                    <p:animMotion origin="layout" path="M 5.55556E-7 -5.55042E-8 L -0.6559 0.54833 " pathEditMode="relative" rAng="0" ptsTypes="AA">
                                      <p:cBhvr>
                                        <p:cTn id="9" dur="2000" fill="hold"/>
                                        <p:tgtEl>
                                          <p:spTgt spid="20"/>
                                        </p:tgtEl>
                                        <p:attrNameLst>
                                          <p:attrName>ppt_x</p:attrName>
                                          <p:attrName>ppt_y</p:attrName>
                                        </p:attrNameLst>
                                      </p:cBhvr>
                                      <p:rCtr x="-32795" y="27405"/>
                                    </p:animMotion>
                                  </p:childTnLst>
                                </p:cTn>
                              </p:par>
                              <p:par>
                                <p:cTn id="10" presetID="42" presetClass="path" presetSubtype="0" accel="50000" decel="50000" fill="hold" nodeType="withEffect">
                                  <p:stCondLst>
                                    <p:cond delay="0"/>
                                  </p:stCondLst>
                                  <p:childTnLst>
                                    <p:animMotion origin="layout" path="M 1.38889E-6 -3.71878E-6 L -0.67622 0.5828 " pathEditMode="relative" rAng="0" ptsTypes="AA">
                                      <p:cBhvr>
                                        <p:cTn id="11" dur="2000" fill="hold"/>
                                        <p:tgtEl>
                                          <p:spTgt spid="21"/>
                                        </p:tgtEl>
                                        <p:attrNameLst>
                                          <p:attrName>ppt_x</p:attrName>
                                          <p:attrName>ppt_y</p:attrName>
                                        </p:attrNameLst>
                                      </p:cBhvr>
                                      <p:rCtr x="-33819" y="29140"/>
                                    </p:animMotion>
                                  </p:childTnLst>
                                </p:cTn>
                              </p:par>
                              <p:par>
                                <p:cTn id="12" presetID="42" presetClass="path" presetSubtype="0" accel="50000" decel="50000" fill="hold" nodeType="withEffect">
                                  <p:stCondLst>
                                    <p:cond delay="0"/>
                                  </p:stCondLst>
                                  <p:childTnLst>
                                    <p:animMotion origin="layout" path="M 1.38889E-6 -2.6272E-6 L -0.74497 0.58071 " pathEditMode="relative" rAng="0" ptsTypes="AA">
                                      <p:cBhvr>
                                        <p:cTn id="13" dur="2000" fill="hold"/>
                                        <p:tgtEl>
                                          <p:spTgt spid="153"/>
                                        </p:tgtEl>
                                        <p:attrNameLst>
                                          <p:attrName>ppt_x</p:attrName>
                                          <p:attrName>ppt_y</p:attrName>
                                        </p:attrNameLst>
                                      </p:cBhvr>
                                      <p:rCtr x="-37257" y="29024"/>
                                    </p:animMotion>
                                  </p:childTnLst>
                                </p:cTn>
                              </p:par>
                              <p:par>
                                <p:cTn id="14" presetID="42" presetClass="path" presetSubtype="0" accel="50000" decel="50000" fill="hold" nodeType="withEffect">
                                  <p:stCondLst>
                                    <p:cond delay="0"/>
                                  </p:stCondLst>
                                  <p:childTnLst>
                                    <p:animMotion origin="layout" path="M 4.16667E-6 -3.70953E-6 L -0.72032 0.66628 " pathEditMode="relative" rAng="0" ptsTypes="AA">
                                      <p:cBhvr>
                                        <p:cTn id="15" dur="2000" fill="hold"/>
                                        <p:tgtEl>
                                          <p:spTgt spid="19"/>
                                        </p:tgtEl>
                                        <p:attrNameLst>
                                          <p:attrName>ppt_x</p:attrName>
                                          <p:attrName>ppt_y</p:attrName>
                                        </p:attrNameLst>
                                      </p:cBhvr>
                                      <p:rCtr x="-36024" y="33302"/>
                                    </p:animMotion>
                                  </p:childTnLst>
                                </p:cTn>
                              </p:par>
                              <p:par>
                                <p:cTn id="16" presetID="42" presetClass="path" presetSubtype="0" accel="50000" decel="50000" fill="hold" nodeType="withEffect">
                                  <p:stCondLst>
                                    <p:cond delay="0"/>
                                  </p:stCondLst>
                                  <p:childTnLst>
                                    <p:animMotion origin="layout" path="M 3.33333E-6 -1.53562E-6 L -0.72084 0.64524 " pathEditMode="relative" rAng="0" ptsTypes="AA">
                                      <p:cBhvr>
                                        <p:cTn id="17" dur="2000" fill="hold"/>
                                        <p:tgtEl>
                                          <p:spTgt spid="148"/>
                                        </p:tgtEl>
                                        <p:attrNameLst>
                                          <p:attrName>ppt_x</p:attrName>
                                          <p:attrName>ppt_y</p:attrName>
                                        </p:attrNameLst>
                                      </p:cBhvr>
                                      <p:rCtr x="-36042" y="32262"/>
                                    </p:animMotion>
                                  </p:childTnLst>
                                </p:cTn>
                              </p:par>
                              <p:par>
                                <p:cTn id="18" presetID="42" presetClass="path" presetSubtype="0" accel="50000" decel="50000" fill="hold" nodeType="withEffect">
                                  <p:stCondLst>
                                    <p:cond delay="0"/>
                                  </p:stCondLst>
                                  <p:childTnLst>
                                    <p:animMotion origin="layout" path="M -1.66667E-6 2.49769E-7 L -0.73437 0.6524 " pathEditMode="relative" rAng="0" ptsTypes="AA">
                                      <p:cBhvr>
                                        <p:cTn id="19" dur="2000" fill="hold"/>
                                        <p:tgtEl>
                                          <p:spTgt spid="149"/>
                                        </p:tgtEl>
                                        <p:attrNameLst>
                                          <p:attrName>ppt_x</p:attrName>
                                          <p:attrName>ppt_y</p:attrName>
                                        </p:attrNameLst>
                                      </p:cBhvr>
                                      <p:rCtr x="-36719" y="32609"/>
                                    </p:animMotion>
                                  </p:childTnLst>
                                </p:cTn>
                              </p:par>
                              <p:par>
                                <p:cTn id="20" presetID="42" presetClass="path" presetSubtype="0" accel="50000" decel="50000" fill="hold" nodeType="withEffect">
                                  <p:stCondLst>
                                    <p:cond delay="0"/>
                                  </p:stCondLst>
                                  <p:childTnLst>
                                    <p:animMotion origin="layout" path="M -1.11111E-6 2.59019E-6 L -0.81528 0.73358 " pathEditMode="relative" rAng="0" ptsTypes="AA">
                                      <p:cBhvr>
                                        <p:cTn id="21" dur="2000" fill="hold"/>
                                        <p:tgtEl>
                                          <p:spTgt spid="150"/>
                                        </p:tgtEl>
                                        <p:attrNameLst>
                                          <p:attrName>ppt_x</p:attrName>
                                          <p:attrName>ppt_y</p:attrName>
                                        </p:attrNameLst>
                                      </p:cBhvr>
                                      <p:rCtr x="-40764" y="36679"/>
                                    </p:animMotion>
                                  </p:childTnLst>
                                </p:cTn>
                              </p:par>
                              <p:par>
                                <p:cTn id="22" presetID="42" presetClass="path" presetSubtype="0" accel="50000" decel="50000" fill="hold" nodeType="withEffect">
                                  <p:stCondLst>
                                    <p:cond delay="0"/>
                                  </p:stCondLst>
                                  <p:childTnLst>
                                    <p:animMotion origin="layout" path="M 2.77778E-7 -8.69565E-7 L -0.85608 0.81522 " pathEditMode="relative" rAng="0" ptsTypes="AA">
                                      <p:cBhvr>
                                        <p:cTn id="23" dur="2000" fill="hold"/>
                                        <p:tgtEl>
                                          <p:spTgt spid="22"/>
                                        </p:tgtEl>
                                        <p:attrNameLst>
                                          <p:attrName>ppt_x</p:attrName>
                                          <p:attrName>ppt_y</p:attrName>
                                        </p:attrNameLst>
                                      </p:cBhvr>
                                      <p:rCtr x="-42812" y="407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
        <p:cNvGrpSpPr/>
        <p:nvPr/>
      </p:nvGrpSpPr>
      <p:grpSpPr>
        <a:xfrm>
          <a:off x="0" y="0"/>
          <a:ext cx="0" cy="0"/>
          <a:chOff x="0" y="0"/>
          <a:chExt cx="0" cy="0"/>
        </a:xfrm>
      </p:grpSpPr>
      <p:pic>
        <p:nvPicPr>
          <p:cNvPr id="30" name="Shape 30"/>
          <p:cNvPicPr preferRelativeResize="0"/>
          <p:nvPr/>
        </p:nvPicPr>
        <p:blipFill>
          <a:blip r:embed="rId3"/>
          <a:stretch>
            <a:fillRect/>
          </a:stretch>
        </p:blipFill>
        <p:spPr>
          <a:xfrm>
            <a:off x="533673" y="306725"/>
            <a:ext cx="8076649" cy="6491599"/>
          </a:xfrm>
          <a:prstGeom prst="rect">
            <a:avLst/>
          </a:prstGeom>
        </p:spPr>
      </p:pic>
      <p:sp>
        <p:nvSpPr>
          <p:cNvPr id="31" name="Shape 31"/>
          <p:cNvSpPr txBox="1"/>
          <p:nvPr/>
        </p:nvSpPr>
        <p:spPr>
          <a:xfrm>
            <a:off x="1055075" y="613075"/>
            <a:ext cx="3193799" cy="2152799"/>
          </a:xfrm>
          <a:prstGeom prst="rect">
            <a:avLst/>
          </a:prstGeom>
        </p:spPr>
        <p:txBody>
          <a:bodyPr lIns="91425" tIns="91425" rIns="91425" bIns="91425" anchor="t" anchorCtr="0">
            <a:noAutofit/>
          </a:bodyPr>
          <a:lstStyle/>
          <a:p>
            <a:pPr>
              <a:spcBef>
                <a:spcPts val="0"/>
              </a:spcBef>
              <a:buNone/>
            </a:pPr>
            <a:r>
              <a:rPr lang="en" sz="8000" dirty="0">
                <a:latin typeface="French Script MT" panose="03020402040607040605" pitchFamily="66" charset="0"/>
                <a:ea typeface="Corsiva"/>
                <a:cs typeface="Corsiva"/>
                <a:sym typeface="Corsiva"/>
              </a:rPr>
              <a:t>O</a:t>
            </a:r>
            <a:r>
              <a:rPr lang="en" sz="5400" dirty="0">
                <a:latin typeface="French Script MT" panose="03020402040607040605" pitchFamily="66" charset="0"/>
                <a:ea typeface="Corsiva"/>
                <a:cs typeface="Corsiva"/>
                <a:sym typeface="Corsiva"/>
              </a:rPr>
              <a:t>nce upon a time, on a hill very close to Roland Park Country School…</a:t>
            </a:r>
          </a:p>
        </p:txBody>
      </p:sp>
      <p:pic>
        <p:nvPicPr>
          <p:cNvPr id="32" name="Shape 32"/>
          <p:cNvPicPr preferRelativeResize="0"/>
          <p:nvPr/>
        </p:nvPicPr>
        <p:blipFill rotWithShape="1">
          <a:blip r:embed="rId4"/>
          <a:srcRect t="2700" b="2257"/>
          <a:stretch/>
        </p:blipFill>
        <p:spPr>
          <a:xfrm>
            <a:off x="4876800" y="762000"/>
            <a:ext cx="3352800" cy="4810328"/>
          </a:xfrm>
          <a:prstGeom prst="rect">
            <a:avLst/>
          </a:prstGeom>
          <a:ln>
            <a:noFill/>
          </a:ln>
          <a:effectLst>
            <a:softEdge rad="317500"/>
          </a:effectLst>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914400" y="1611125"/>
            <a:ext cx="3352799" cy="3000000"/>
          </a:xfrm>
          <a:prstGeom prst="rect">
            <a:avLst/>
          </a:prstGeom>
        </p:spPr>
        <p:txBody>
          <a:bodyPr lIns="91425" tIns="91425" rIns="91425" bIns="91425" anchor="ctr" anchorCtr="0">
            <a:noAutofit/>
          </a:bodyPr>
          <a:lstStyle/>
          <a:p>
            <a:pPr lvl="0" rtl="0">
              <a:spcBef>
                <a:spcPts val="0"/>
              </a:spcBef>
              <a:buNone/>
            </a:pPr>
            <a:r>
              <a:rPr lang="en" sz="3600" dirty="0" smtClean="0">
                <a:solidFill>
                  <a:schemeClr val="dk1"/>
                </a:solidFill>
                <a:latin typeface="French Script MT" panose="03020402040607040605" pitchFamily="66" charset="0"/>
                <a:ea typeface="Corsiva"/>
                <a:cs typeface="Corsiva"/>
                <a:sym typeface="Corsiva"/>
              </a:rPr>
              <a:t>With fewer fungi in the soil, plants would not be able to grow because they wouldn’t get any nitrogen from the fungi, and this would cause there to be fewer plants for animals to eat.</a:t>
            </a:r>
            <a:r>
              <a:rPr lang="en" sz="3200" dirty="0" smtClean="0">
                <a:solidFill>
                  <a:schemeClr val="dk1"/>
                </a:solidFill>
                <a:latin typeface="French Script MT" panose="03020402040607040605" pitchFamily="66" charset="0"/>
                <a:ea typeface="Corsiva"/>
                <a:cs typeface="Corsiva"/>
                <a:sym typeface="Corsiva"/>
              </a:rPr>
              <a:t> </a:t>
            </a:r>
            <a:endParaRPr lang="en" sz="3200" dirty="0">
              <a:solidFill>
                <a:schemeClr val="dk1"/>
              </a:solidFill>
              <a:latin typeface="French Script MT" panose="03020402040607040605" pitchFamily="66" charset="0"/>
              <a:ea typeface="Corsiva"/>
              <a:cs typeface="Corsiva"/>
              <a:sym typeface="Corsiva"/>
            </a:endParaRPr>
          </a:p>
        </p:txBody>
      </p:sp>
      <p:sp>
        <p:nvSpPr>
          <p:cNvPr id="162" name="Shape 162"/>
          <p:cNvSpPr txBox="1"/>
          <p:nvPr/>
        </p:nvSpPr>
        <p:spPr>
          <a:xfrm>
            <a:off x="4981600" y="3043850"/>
            <a:ext cx="3000000" cy="3000000"/>
          </a:xfrm>
          <a:prstGeom prst="rect">
            <a:avLst/>
          </a:prstGeom>
        </p:spPr>
        <p:txBody>
          <a:bodyPr lIns="91425" tIns="91425" rIns="91425" bIns="91425" anchor="ctr" anchorCtr="0">
            <a:noAutofit/>
          </a:bodyPr>
          <a:lstStyle/>
          <a:p>
            <a:pPr lvl="0" rtl="0">
              <a:spcBef>
                <a:spcPts val="0"/>
              </a:spcBef>
              <a:buNone/>
            </a:pPr>
            <a:endParaRPr sz="3000"/>
          </a:p>
        </p:txBody>
      </p:sp>
      <p:sp>
        <p:nvSpPr>
          <p:cNvPr id="163" name="Shape 163"/>
          <p:cNvSpPr/>
          <p:nvPr/>
        </p:nvSpPr>
        <p:spPr>
          <a:xfrm>
            <a:off x="4887700" y="822450"/>
            <a:ext cx="3093899" cy="3193799"/>
          </a:xfrm>
          <a:prstGeom prst="wedgeRectCallout">
            <a:avLst>
              <a:gd name="adj1" fmla="val -4220"/>
              <a:gd name="adj2" fmla="val 68302"/>
            </a:avLst>
          </a:prstGeom>
          <a:solidFill>
            <a:srgbClr val="F3F3F3"/>
          </a:solidFill>
          <a:ln>
            <a:noFill/>
          </a:ln>
        </p:spPr>
        <p:txBody>
          <a:bodyPr lIns="91425" tIns="91425" rIns="91425" bIns="91425" anchor="ctr" anchorCtr="0">
            <a:noAutofit/>
          </a:bodyPr>
          <a:lstStyle/>
          <a:p>
            <a:pPr lvl="0" rtl="0">
              <a:spcBef>
                <a:spcPts val="0"/>
              </a:spcBef>
              <a:buNone/>
            </a:pPr>
            <a:endParaRPr/>
          </a:p>
        </p:txBody>
      </p:sp>
      <p:sp>
        <p:nvSpPr>
          <p:cNvPr id="164" name="Shape 164"/>
          <p:cNvSpPr txBox="1"/>
          <p:nvPr/>
        </p:nvSpPr>
        <p:spPr>
          <a:xfrm>
            <a:off x="5137149" y="1066800"/>
            <a:ext cx="2595000" cy="2366700"/>
          </a:xfrm>
          <a:prstGeom prst="rect">
            <a:avLst/>
          </a:prstGeom>
        </p:spPr>
        <p:txBody>
          <a:bodyPr lIns="91425" tIns="91425" rIns="91425" bIns="91425" anchor="t" anchorCtr="0">
            <a:noAutofit/>
          </a:bodyPr>
          <a:lstStyle/>
          <a:p>
            <a:pPr>
              <a:spcBef>
                <a:spcPts val="0"/>
              </a:spcBef>
              <a:buNone/>
            </a:pPr>
            <a:r>
              <a:rPr lang="en" sz="3200" dirty="0">
                <a:solidFill>
                  <a:schemeClr val="dk1"/>
                </a:solidFill>
                <a:latin typeface="French Script MT" panose="03020402040607040605" pitchFamily="66" charset="0"/>
                <a:ea typeface="Corsiva"/>
                <a:cs typeface="Corsiva"/>
                <a:sym typeface="Corsiva"/>
              </a:rPr>
              <a:t>Water erosion </a:t>
            </a:r>
            <a:r>
              <a:rPr lang="en" sz="3200" dirty="0" smtClean="0">
                <a:solidFill>
                  <a:schemeClr val="dk1"/>
                </a:solidFill>
                <a:latin typeface="French Script MT" panose="03020402040607040605" pitchFamily="66" charset="0"/>
                <a:ea typeface="Corsiva"/>
                <a:cs typeface="Corsiva"/>
                <a:sym typeface="Corsiva"/>
              </a:rPr>
              <a:t>has </a:t>
            </a:r>
            <a:r>
              <a:rPr lang="en" sz="3200" dirty="0">
                <a:solidFill>
                  <a:schemeClr val="dk1"/>
                </a:solidFill>
                <a:latin typeface="French Script MT" panose="03020402040607040605" pitchFamily="66" charset="0"/>
                <a:ea typeface="Corsiva"/>
                <a:cs typeface="Corsiva"/>
                <a:sym typeface="Corsiva"/>
              </a:rPr>
              <a:t>the potential to mess up the whole </a:t>
            </a:r>
            <a:r>
              <a:rPr lang="en" sz="3200" dirty="0" smtClean="0">
                <a:solidFill>
                  <a:schemeClr val="dk1"/>
                </a:solidFill>
                <a:latin typeface="French Script MT" panose="03020402040607040605" pitchFamily="66" charset="0"/>
                <a:ea typeface="Corsiva"/>
                <a:cs typeface="Corsiva"/>
                <a:sym typeface="Corsiva"/>
              </a:rPr>
              <a:t>ecosystem, so </a:t>
            </a:r>
            <a:r>
              <a:rPr lang="en" sz="3200" dirty="0" smtClean="0">
                <a:solidFill>
                  <a:schemeClr val="dk1"/>
                </a:solidFill>
                <a:latin typeface="French Script MT" panose="03020402040607040605" pitchFamily="66" charset="0"/>
                <a:ea typeface="Corsiva"/>
                <a:cs typeface="Corsiva"/>
                <a:sym typeface="Corsiva"/>
              </a:rPr>
              <a:t>it must be the wtiches doing this!</a:t>
            </a:r>
            <a:endParaRPr lang="en" sz="3200" dirty="0">
              <a:solidFill>
                <a:schemeClr val="dk1"/>
              </a:solidFill>
              <a:latin typeface="French Script MT" panose="03020402040607040605" pitchFamily="66" charset="0"/>
              <a:ea typeface="Corsiva"/>
              <a:cs typeface="Corsiva"/>
              <a:sym typeface="Corsiva"/>
            </a:endParaRPr>
          </a:p>
        </p:txBody>
      </p:sp>
      <p:pic>
        <p:nvPicPr>
          <p:cNvPr id="165" name="Shape 165"/>
          <p:cNvPicPr preferRelativeResize="0"/>
          <p:nvPr/>
        </p:nvPicPr>
        <p:blipFill>
          <a:blip r:embed="rId3">
            <a:extLst>
              <a:ext uri="{BEBA8EAE-BF5A-486C-A8C5-ECC9F3942E4B}">
                <a14:imgProps xmlns:a14="http://schemas.microsoft.com/office/drawing/2010/main">
                  <a14:imgLayer r:embed="rId4">
                    <a14:imgEffect>
                      <a14:backgroundRemoval t="9901" b="95050" l="9449" r="89764">
                        <a14:foregroundMark x1="26772" y1="95050" x2="61417" y2="86139"/>
                        <a14:foregroundMark x1="34646" y1="60396" x2="66929" y2="58416"/>
                        <a14:foregroundMark x1="40157" y1="51485" x2="55118" y2="51485"/>
                      </a14:backgroundRemoval>
                    </a14:imgEffect>
                  </a14:imgLayer>
                </a14:imgProps>
              </a:ext>
            </a:extLst>
          </a:blip>
          <a:stretch>
            <a:fillRect/>
          </a:stretch>
        </p:blipFill>
        <p:spPr>
          <a:xfrm>
            <a:off x="5137151" y="4611137"/>
            <a:ext cx="1350150" cy="1073749"/>
          </a:xfrm>
          <a:prstGeom prst="rect">
            <a:avLst/>
          </a:prstGeom>
        </p:spPr>
      </p:pic>
      <p:pic>
        <p:nvPicPr>
          <p:cNvPr id="166" name="Shape 166"/>
          <p:cNvPicPr preferRelativeResize="0"/>
          <p:nvPr/>
        </p:nvPicPr>
        <p:blipFill>
          <a:blip r:embed="rId5">
            <a:extLst>
              <a:ext uri="{BEBA8EAE-BF5A-486C-A8C5-ECC9F3942E4B}">
                <a14:imgProps xmlns:a14="http://schemas.microsoft.com/office/drawing/2010/main">
                  <a14:imgLayer r:embed="rId6">
                    <a14:imgEffect>
                      <a14:backgroundRemoval t="10000" b="90000" l="10000" r="90000">
                        <a14:foregroundMark x1="34375" y1="40650" x2="75000" y2="23577"/>
                        <a14:foregroundMark x1="45833" y1="51220" x2="66667" y2="45528"/>
                        <a14:foregroundMark x1="30208" y1="34959" x2="62500" y2="17886"/>
                      </a14:backgroundRemoval>
                    </a14:imgEffect>
                  </a14:imgLayer>
                </a14:imgProps>
              </a:ext>
            </a:extLst>
          </a:blip>
          <a:stretch>
            <a:fillRect/>
          </a:stretch>
        </p:blipFill>
        <p:spPr>
          <a:xfrm>
            <a:off x="6614875" y="4499512"/>
            <a:ext cx="1012274" cy="1296974"/>
          </a:xfrm>
          <a:prstGeom prst="rect">
            <a:avLst/>
          </a:prstGeom>
        </p:spPr>
      </p:pic>
    </p:spTree>
    <p:extLst>
      <p:ext uri="{BB962C8B-B14F-4D97-AF65-F5344CB8AC3E}">
        <p14:creationId xmlns:p14="http://schemas.microsoft.com/office/powerpoint/2010/main" val="24729187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65"/>
                                        </p:tgtEl>
                                        <p:attrNameLst>
                                          <p:attrName>r</p:attrName>
                                        </p:attrNameLst>
                                      </p:cBhvr>
                                    </p:animRot>
                                    <p:animRot by="-240000">
                                      <p:cBhvr>
                                        <p:cTn id="11" dur="200" fill="hold">
                                          <p:stCondLst>
                                            <p:cond delay="200"/>
                                          </p:stCondLst>
                                        </p:cTn>
                                        <p:tgtEl>
                                          <p:spTgt spid="165"/>
                                        </p:tgtEl>
                                        <p:attrNameLst>
                                          <p:attrName>r</p:attrName>
                                        </p:attrNameLst>
                                      </p:cBhvr>
                                    </p:animRot>
                                    <p:animRot by="240000">
                                      <p:cBhvr>
                                        <p:cTn id="12" dur="200" fill="hold">
                                          <p:stCondLst>
                                            <p:cond delay="400"/>
                                          </p:stCondLst>
                                        </p:cTn>
                                        <p:tgtEl>
                                          <p:spTgt spid="165"/>
                                        </p:tgtEl>
                                        <p:attrNameLst>
                                          <p:attrName>r</p:attrName>
                                        </p:attrNameLst>
                                      </p:cBhvr>
                                    </p:animRot>
                                    <p:animRot by="-240000">
                                      <p:cBhvr>
                                        <p:cTn id="13" dur="200" fill="hold">
                                          <p:stCondLst>
                                            <p:cond delay="600"/>
                                          </p:stCondLst>
                                        </p:cTn>
                                        <p:tgtEl>
                                          <p:spTgt spid="165"/>
                                        </p:tgtEl>
                                        <p:attrNameLst>
                                          <p:attrName>r</p:attrName>
                                        </p:attrNameLst>
                                      </p:cBhvr>
                                    </p:animRot>
                                    <p:animRot by="120000">
                                      <p:cBhvr>
                                        <p:cTn id="14" dur="200" fill="hold">
                                          <p:stCondLst>
                                            <p:cond delay="800"/>
                                          </p:stCondLst>
                                        </p:cTn>
                                        <p:tgtEl>
                                          <p:spTgt spid="165"/>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66"/>
                                        </p:tgtEl>
                                        <p:attrNameLst>
                                          <p:attrName>r</p:attrName>
                                        </p:attrNameLst>
                                      </p:cBhvr>
                                    </p:animRot>
                                    <p:animRot by="-240000">
                                      <p:cBhvr>
                                        <p:cTn id="17" dur="200" fill="hold">
                                          <p:stCondLst>
                                            <p:cond delay="200"/>
                                          </p:stCondLst>
                                        </p:cTn>
                                        <p:tgtEl>
                                          <p:spTgt spid="166"/>
                                        </p:tgtEl>
                                        <p:attrNameLst>
                                          <p:attrName>r</p:attrName>
                                        </p:attrNameLst>
                                      </p:cBhvr>
                                    </p:animRot>
                                    <p:animRot by="240000">
                                      <p:cBhvr>
                                        <p:cTn id="18" dur="200" fill="hold">
                                          <p:stCondLst>
                                            <p:cond delay="400"/>
                                          </p:stCondLst>
                                        </p:cTn>
                                        <p:tgtEl>
                                          <p:spTgt spid="166"/>
                                        </p:tgtEl>
                                        <p:attrNameLst>
                                          <p:attrName>r</p:attrName>
                                        </p:attrNameLst>
                                      </p:cBhvr>
                                    </p:animRot>
                                    <p:animRot by="-240000">
                                      <p:cBhvr>
                                        <p:cTn id="19" dur="200" fill="hold">
                                          <p:stCondLst>
                                            <p:cond delay="600"/>
                                          </p:stCondLst>
                                        </p:cTn>
                                        <p:tgtEl>
                                          <p:spTgt spid="166"/>
                                        </p:tgtEl>
                                        <p:attrNameLst>
                                          <p:attrName>r</p:attrName>
                                        </p:attrNameLst>
                                      </p:cBhvr>
                                    </p:animRot>
                                    <p:animRot by="120000">
                                      <p:cBhvr>
                                        <p:cTn id="20" dur="200" fill="hold">
                                          <p:stCondLst>
                                            <p:cond delay="800"/>
                                          </p:stCondLst>
                                        </p:cTn>
                                        <p:tgtEl>
                                          <p:spTgt spid="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1169150" y="912500"/>
            <a:ext cx="3000000" cy="4676699"/>
          </a:xfrm>
          <a:prstGeom prst="rect">
            <a:avLst/>
          </a:prstGeom>
        </p:spPr>
        <p:txBody>
          <a:bodyPr lIns="91425" tIns="91425" rIns="91425" bIns="91425" anchor="ctr" anchorCtr="0">
            <a:noAutofit/>
          </a:bodyPr>
          <a:lstStyle/>
          <a:p>
            <a:pPr lvl="0" rtl="0">
              <a:spcBef>
                <a:spcPts val="0"/>
              </a:spcBef>
              <a:buNone/>
            </a:pPr>
            <a:r>
              <a:rPr lang="en" sz="3600" dirty="0">
                <a:solidFill>
                  <a:schemeClr val="dk1"/>
                </a:solidFill>
                <a:latin typeface="French Script MT" panose="03020402040607040605" pitchFamily="66" charset="0"/>
                <a:ea typeface="Corsiva"/>
                <a:cs typeface="Corsiva"/>
                <a:sym typeface="Corsiva"/>
              </a:rPr>
              <a:t>The next day, the </a:t>
            </a:r>
            <a:r>
              <a:rPr lang="en" sz="3600" dirty="0" smtClean="0">
                <a:solidFill>
                  <a:schemeClr val="dk1"/>
                </a:solidFill>
                <a:latin typeface="French Script MT" panose="03020402040607040605" pitchFamily="66" charset="0"/>
                <a:ea typeface="Corsiva"/>
                <a:cs typeface="Corsiva"/>
                <a:sym typeface="Corsiva"/>
              </a:rPr>
              <a:t>witches poured </a:t>
            </a:r>
            <a:r>
              <a:rPr lang="en" sz="3600" dirty="0" smtClean="0">
                <a:solidFill>
                  <a:schemeClr val="dk1"/>
                </a:solidFill>
                <a:latin typeface="French Script MT" panose="03020402040607040605" pitchFamily="66" charset="0"/>
                <a:ea typeface="Corsiva"/>
                <a:cs typeface="Corsiva"/>
                <a:sym typeface="Corsiva"/>
              </a:rPr>
              <a:t>an abudance of </a:t>
            </a:r>
            <a:r>
              <a:rPr lang="en" sz="3600" dirty="0">
                <a:solidFill>
                  <a:schemeClr val="dk1"/>
                </a:solidFill>
                <a:latin typeface="French Script MT" panose="03020402040607040605" pitchFamily="66" charset="0"/>
                <a:ea typeface="Corsiva"/>
                <a:cs typeface="Corsiva"/>
                <a:sym typeface="Corsiva"/>
              </a:rPr>
              <a:t>water down the hill </a:t>
            </a:r>
            <a:r>
              <a:rPr lang="en" sz="3600" dirty="0" smtClean="0">
                <a:solidFill>
                  <a:schemeClr val="dk1"/>
                </a:solidFill>
                <a:latin typeface="French Script MT" panose="03020402040607040605" pitchFamily="66" charset="0"/>
                <a:ea typeface="Corsiva"/>
                <a:cs typeface="Corsiva"/>
                <a:sym typeface="Corsiva"/>
              </a:rPr>
              <a:t>which washed away the kingdom including the princess and all her </a:t>
            </a:r>
            <a:r>
              <a:rPr lang="en" sz="3600" dirty="0" smtClean="0">
                <a:solidFill>
                  <a:schemeClr val="dk1"/>
                </a:solidFill>
                <a:latin typeface="French Script MT" panose="03020402040607040605" pitchFamily="66" charset="0"/>
                <a:ea typeface="Corsiva"/>
                <a:cs typeface="Corsiva"/>
                <a:sym typeface="Corsiva"/>
              </a:rPr>
              <a:t>friends. They eventually landed at the bottom of the hill.</a:t>
            </a:r>
            <a:endParaRPr lang="en" sz="3600" dirty="0">
              <a:solidFill>
                <a:schemeClr val="dk1"/>
              </a:solidFill>
              <a:latin typeface="French Script MT" panose="03020402040607040605" pitchFamily="66" charset="0"/>
              <a:ea typeface="Corsiva"/>
              <a:cs typeface="Corsiva"/>
              <a:sym typeface="Corsiva"/>
            </a:endParaRPr>
          </a:p>
        </p:txBody>
      </p:sp>
      <p:pic>
        <p:nvPicPr>
          <p:cNvPr id="182" name="Shape 182"/>
          <p:cNvPicPr preferRelativeResize="0"/>
          <p:nvPr/>
        </p:nvPicPr>
        <p:blipFill rotWithShape="1">
          <a:blip r:embed="rId3"/>
          <a:srcRect b="4131"/>
          <a:stretch/>
        </p:blipFill>
        <p:spPr>
          <a:xfrm>
            <a:off x="4905737" y="912500"/>
            <a:ext cx="3314700" cy="4291600"/>
          </a:xfrm>
          <a:prstGeom prst="rect">
            <a:avLst/>
          </a:prstGeom>
          <a:ln>
            <a:noFill/>
          </a:ln>
          <a:effectLst>
            <a:softEdge rad="112500"/>
          </a:effectLst>
        </p:spPr>
      </p:pic>
      <p:pic>
        <p:nvPicPr>
          <p:cNvPr id="183" name="Shape 183"/>
          <p:cNvPicPr preferRelativeResize="0"/>
          <p:nvPr/>
        </p:nvPicPr>
        <p:blipFill>
          <a:blip r:embed="rId4">
            <a:extLst>
              <a:ext uri="{BEBA8EAE-BF5A-486C-A8C5-ECC9F3942E4B}">
                <a14:imgProps xmlns:a14="http://schemas.microsoft.com/office/drawing/2010/main">
                  <a14:imgLayer r:embed="rId5">
                    <a14:imgEffect>
                      <a14:backgroundRemoval t="9901" b="93069" l="9449" r="89764">
                        <a14:foregroundMark x1="31496" y1="48515" x2="66142" y2="56436"/>
                        <a14:foregroundMark x1="32283" y1="93069" x2="60630" y2="87129"/>
                      </a14:backgroundRemoval>
                    </a14:imgEffect>
                  </a14:imgLayer>
                </a14:imgProps>
              </a:ext>
            </a:extLst>
          </a:blip>
          <a:stretch>
            <a:fillRect/>
          </a:stretch>
        </p:blipFill>
        <p:spPr>
          <a:xfrm rot="-1656026">
            <a:off x="5916745" y="1513992"/>
            <a:ext cx="1292712" cy="1028080"/>
          </a:xfrm>
          <a:prstGeom prst="rect">
            <a:avLst/>
          </a:prstGeom>
        </p:spPr>
      </p:pic>
      <p:pic>
        <p:nvPicPr>
          <p:cNvPr id="184" name="Shape 184"/>
          <p:cNvPicPr preferRelativeResize="0"/>
          <p:nvPr/>
        </p:nvPicPr>
        <p:blipFill>
          <a:blip r:embed="rId6">
            <a:extLst>
              <a:ext uri="{BEBA8EAE-BF5A-486C-A8C5-ECC9F3942E4B}">
                <a14:imgProps xmlns:a14="http://schemas.microsoft.com/office/drawing/2010/main">
                  <a14:imgLayer r:embed="rId7">
                    <a14:imgEffect>
                      <a14:backgroundRemoval t="10000" b="90000" l="10000" r="90000">
                        <a14:foregroundMark x1="28125" y1="41463" x2="70833" y2="24390"/>
                        <a14:foregroundMark x1="45833" y1="48780" x2="67708" y2="40650"/>
                      </a14:backgroundRemoval>
                    </a14:imgEffect>
                  </a14:imgLayer>
                </a14:imgProps>
              </a:ext>
            </a:extLst>
          </a:blip>
          <a:stretch>
            <a:fillRect/>
          </a:stretch>
        </p:blipFill>
        <p:spPr>
          <a:xfrm rot="1560000">
            <a:off x="5749268" y="2428810"/>
            <a:ext cx="1283174" cy="1644075"/>
          </a:xfrm>
          <a:prstGeom prst="rect">
            <a:avLst/>
          </a:prstGeom>
        </p:spPr>
      </p:pic>
      <p:pic>
        <p:nvPicPr>
          <p:cNvPr id="185" name="Shape 185"/>
          <p:cNvPicPr preferRelativeResize="0"/>
          <p:nvPr/>
        </p:nvPicPr>
        <p:blipFill>
          <a:blip r:embed="rId8">
            <a:extLst>
              <a:ext uri="{BEBA8EAE-BF5A-486C-A8C5-ECC9F3942E4B}">
                <a14:imgProps xmlns:a14="http://schemas.microsoft.com/office/drawing/2010/main">
                  <a14:imgLayer r:embed="rId9">
                    <a14:imgEffect>
                      <a14:backgroundRemoval t="10000" b="90000" l="10000" r="90000">
                        <a14:foregroundMark x1="18677" y1="48036" x2="78210" y2="43505"/>
                        <a14:foregroundMark x1="33463" y1="58006" x2="67315" y2="62538"/>
                        <a14:foregroundMark x1="31518" y1="65257" x2="68482" y2="60725"/>
                        <a14:foregroundMark x1="64202" y1="63444" x2="70817" y2="64350"/>
                        <a14:foregroundMark x1="18677" y1="43505" x2="83658" y2="50755"/>
                        <a14:foregroundMark x1="84436" y1="41692" x2="84436" y2="48036"/>
                      </a14:backgroundRemoval>
                    </a14:imgEffect>
                  </a14:imgLayer>
                </a14:imgProps>
              </a:ext>
            </a:extLst>
          </a:blip>
          <a:stretch>
            <a:fillRect/>
          </a:stretch>
        </p:blipFill>
        <p:spPr>
          <a:xfrm>
            <a:off x="5453843" y="3657600"/>
            <a:ext cx="1275843" cy="1410568"/>
          </a:xfrm>
          <a:prstGeom prst="rect">
            <a:avLst/>
          </a:prstGeom>
        </p:spPr>
      </p:pic>
    </p:spTree>
    <p:extLst>
      <p:ext uri="{BB962C8B-B14F-4D97-AF65-F5344CB8AC3E}">
        <p14:creationId xmlns:p14="http://schemas.microsoft.com/office/powerpoint/2010/main" val="34940659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60037E-6 L 0.04062 0.87026 " pathEditMode="relative" rAng="0" ptsTypes="AA">
                                      <p:cBhvr>
                                        <p:cTn id="6" dur="2000" fill="hold"/>
                                        <p:tgtEl>
                                          <p:spTgt spid="183"/>
                                        </p:tgtEl>
                                        <p:attrNameLst>
                                          <p:attrName>ppt_x</p:attrName>
                                          <p:attrName>ppt_y</p:attrName>
                                        </p:attrNameLst>
                                      </p:cBhvr>
                                      <p:rCtr x="2031" y="43501"/>
                                    </p:animMotion>
                                  </p:childTnLst>
                                </p:cTn>
                              </p:par>
                              <p:par>
                                <p:cTn id="7" presetID="42" presetClass="path" presetSubtype="0" accel="50000" decel="50000" fill="hold" nodeType="withEffect">
                                  <p:stCondLst>
                                    <p:cond delay="0"/>
                                  </p:stCondLst>
                                  <p:childTnLst>
                                    <p:animMotion origin="layout" path="M 1.66667E-6 4.47734E-6 L 0.02604 0.66975 " pathEditMode="relative" rAng="0" ptsTypes="AA">
                                      <p:cBhvr>
                                        <p:cTn id="8" dur="2000" fill="hold"/>
                                        <p:tgtEl>
                                          <p:spTgt spid="184"/>
                                        </p:tgtEl>
                                        <p:attrNameLst>
                                          <p:attrName>ppt_x</p:attrName>
                                          <p:attrName>ppt_y</p:attrName>
                                        </p:attrNameLst>
                                      </p:cBhvr>
                                      <p:rCtr x="1302" y="33488"/>
                                    </p:animMotion>
                                  </p:childTnLst>
                                </p:cTn>
                              </p:par>
                              <p:par>
                                <p:cTn id="9" presetID="42" presetClass="path" presetSubtype="0" accel="50000" decel="50000" fill="hold" nodeType="withEffect">
                                  <p:stCondLst>
                                    <p:cond delay="0"/>
                                  </p:stCondLst>
                                  <p:childTnLst>
                                    <p:animMotion origin="layout" path="M 4.16667E-6 -2.6642E-6 L -0.14948 0.49676 " pathEditMode="relative" rAng="0" ptsTypes="AA">
                                      <p:cBhvr>
                                        <p:cTn id="10" dur="2000" fill="hold"/>
                                        <p:tgtEl>
                                          <p:spTgt spid="185"/>
                                        </p:tgtEl>
                                        <p:attrNameLst>
                                          <p:attrName>ppt_x</p:attrName>
                                          <p:attrName>ppt_y</p:attrName>
                                        </p:attrNameLst>
                                      </p:cBhvr>
                                      <p:rCtr x="-7483" y="2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1126374" y="1407400"/>
            <a:ext cx="3217025" cy="3000000"/>
          </a:xfrm>
          <a:prstGeom prst="rect">
            <a:avLst/>
          </a:prstGeom>
        </p:spPr>
        <p:txBody>
          <a:bodyPr lIns="91425" tIns="91425" rIns="91425" bIns="91425" anchor="ctr" anchorCtr="0">
            <a:noAutofit/>
          </a:bodyPr>
          <a:lstStyle/>
          <a:p>
            <a:pPr lvl="0" rtl="0">
              <a:spcBef>
                <a:spcPts val="0"/>
              </a:spcBef>
              <a:buNone/>
            </a:pPr>
            <a:r>
              <a:rPr lang="en" sz="4000" dirty="0">
                <a:solidFill>
                  <a:schemeClr val="dk1"/>
                </a:solidFill>
                <a:latin typeface="French Script MT" panose="03020402040607040605" pitchFamily="66" charset="0"/>
                <a:ea typeface="Corsiva"/>
                <a:cs typeface="FreesiaUPC" panose="020B0604020202020204" pitchFamily="34" charset="-34"/>
                <a:sym typeface="Corsiva"/>
              </a:rPr>
              <a:t>The following morning the princess was taken from the </a:t>
            </a:r>
            <a:r>
              <a:rPr lang="en" sz="4000" dirty="0" smtClean="0">
                <a:solidFill>
                  <a:schemeClr val="dk1"/>
                </a:solidFill>
                <a:latin typeface="French Script MT" panose="03020402040607040605" pitchFamily="66" charset="0"/>
                <a:ea typeface="Corsiva"/>
                <a:cs typeface="FreesiaUPC" panose="020B0604020202020204" pitchFamily="34" charset="-34"/>
                <a:sym typeface="Corsiva"/>
              </a:rPr>
              <a:t>soil by the witches, </a:t>
            </a:r>
            <a:r>
              <a:rPr lang="en" sz="4000" dirty="0">
                <a:solidFill>
                  <a:schemeClr val="dk1"/>
                </a:solidFill>
                <a:latin typeface="French Script MT" panose="03020402040607040605" pitchFamily="66" charset="0"/>
                <a:ea typeface="Corsiva"/>
                <a:cs typeface="FreesiaUPC" panose="020B0604020202020204" pitchFamily="34" charset="-34"/>
                <a:sym typeface="Corsiva"/>
              </a:rPr>
              <a:t>brought above ground and placed in a plastic bag along </a:t>
            </a:r>
            <a:r>
              <a:rPr lang="en" sz="4000" dirty="0" smtClean="0">
                <a:solidFill>
                  <a:schemeClr val="dk1"/>
                </a:solidFill>
                <a:latin typeface="French Script MT" panose="03020402040607040605" pitchFamily="66" charset="0"/>
                <a:ea typeface="Corsiva"/>
                <a:cs typeface="FreesiaUPC" panose="020B0604020202020204" pitchFamily="34" charset="-34"/>
                <a:sym typeface="Corsiva"/>
              </a:rPr>
              <a:t>with more </a:t>
            </a:r>
            <a:r>
              <a:rPr lang="en" sz="4000" dirty="0">
                <a:solidFill>
                  <a:schemeClr val="dk1"/>
                </a:solidFill>
                <a:latin typeface="French Script MT" panose="03020402040607040605" pitchFamily="66" charset="0"/>
                <a:ea typeface="Corsiva"/>
                <a:cs typeface="FreesiaUPC" panose="020B0604020202020204" pitchFamily="34" charset="-34"/>
                <a:sym typeface="Corsiva"/>
              </a:rPr>
              <a:t>soil!</a:t>
            </a:r>
          </a:p>
        </p:txBody>
      </p:sp>
      <p:pic>
        <p:nvPicPr>
          <p:cNvPr id="191" name="Shape 191"/>
          <p:cNvPicPr preferRelativeResize="0"/>
          <p:nvPr/>
        </p:nvPicPr>
        <p:blipFill>
          <a:blip r:embed="rId3"/>
          <a:stretch>
            <a:fillRect/>
          </a:stretch>
        </p:blipFill>
        <p:spPr>
          <a:xfrm>
            <a:off x="5387825" y="3499883"/>
            <a:ext cx="2724849" cy="2231742"/>
          </a:xfrm>
          <a:prstGeom prst="rect">
            <a:avLst/>
          </a:prstGeom>
          <a:ln>
            <a:noFill/>
          </a:ln>
          <a:effectLst>
            <a:softEdge rad="112500"/>
          </a:effectLst>
        </p:spPr>
      </p:pic>
      <p:pic>
        <p:nvPicPr>
          <p:cNvPr id="192" name="Shape 192"/>
          <p:cNvPicPr preferRelativeResize="0"/>
          <p:nvPr/>
        </p:nvPicPr>
        <p:blipFill>
          <a:blip r:embed="rId4"/>
          <a:stretch>
            <a:fillRect/>
          </a:stretch>
        </p:blipFill>
        <p:spPr>
          <a:xfrm>
            <a:off x="6506950" y="1407400"/>
            <a:ext cx="401725" cy="517400"/>
          </a:xfrm>
          <a:prstGeom prst="rect">
            <a:avLst/>
          </a:prstGeom>
        </p:spPr>
      </p:pic>
      <p:pic>
        <p:nvPicPr>
          <p:cNvPr id="193" name="Shape 193"/>
          <p:cNvPicPr preferRelativeResize="0"/>
          <p:nvPr/>
        </p:nvPicPr>
        <p:blipFill>
          <a:blip r:embed="rId5"/>
          <a:stretch>
            <a:fillRect/>
          </a:stretch>
        </p:blipFill>
        <p:spPr>
          <a:xfrm>
            <a:off x="4760500" y="617200"/>
            <a:ext cx="2724849" cy="2533774"/>
          </a:xfrm>
          <a:prstGeom prst="rect">
            <a:avLst/>
          </a:prstGeom>
          <a:ln>
            <a:noFill/>
          </a:ln>
          <a:effectLst>
            <a:softEdge rad="112500"/>
          </a:effectLst>
        </p:spPr>
      </p:pic>
      <p:pic>
        <p:nvPicPr>
          <p:cNvPr id="194" name="Shape 194"/>
          <p:cNvPicPr preferRelativeResize="0"/>
          <p:nvPr/>
        </p:nvPicPr>
        <p:blipFill>
          <a:blip r:embed="rId6">
            <a:clrChange>
              <a:clrFrom>
                <a:srgbClr val="FFFFFF"/>
              </a:clrFrom>
              <a:clrTo>
                <a:srgbClr val="FFFFFF">
                  <a:alpha val="0"/>
                </a:srgbClr>
              </a:clrTo>
            </a:clrChange>
          </a:blip>
          <a:stretch>
            <a:fillRect/>
          </a:stretch>
        </p:blipFill>
        <p:spPr>
          <a:xfrm rot="-2880771">
            <a:off x="6464454" y="1444270"/>
            <a:ext cx="452569" cy="590070"/>
          </a:xfrm>
          <a:prstGeom prst="rect">
            <a:avLst/>
          </a:prstGeom>
        </p:spPr>
      </p:pic>
      <p:pic>
        <p:nvPicPr>
          <p:cNvPr id="195" name="Shape 195"/>
          <p:cNvPicPr preferRelativeResize="0"/>
          <p:nvPr/>
        </p:nvPicPr>
        <p:blipFill>
          <a:blip r:embed="rId6">
            <a:clrChange>
              <a:clrFrom>
                <a:srgbClr val="FFFFFF"/>
              </a:clrFrom>
              <a:clrTo>
                <a:srgbClr val="FFFFFF">
                  <a:alpha val="0"/>
                </a:srgbClr>
              </a:clrTo>
            </a:clrChange>
          </a:blip>
          <a:stretch>
            <a:fillRect/>
          </a:stretch>
        </p:blipFill>
        <p:spPr>
          <a:xfrm>
            <a:off x="7401275" y="4741425"/>
            <a:ext cx="439917" cy="5174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94"/>
                                        </p:tgtEl>
                                      </p:cBhvr>
                                    </p:animEffect>
                                    <p:anim calcmode="lin" valueType="num">
                                      <p:cBhvr>
                                        <p:cTn id="7" dur="1000"/>
                                        <p:tgtEl>
                                          <p:spTgt spid="194"/>
                                        </p:tgtEl>
                                        <p:attrNameLst>
                                          <p:attrName>ppt_x</p:attrName>
                                        </p:attrNameLst>
                                      </p:cBhvr>
                                      <p:tavLst>
                                        <p:tav tm="0">
                                          <p:val>
                                            <p:strVal val="ppt_x"/>
                                          </p:val>
                                        </p:tav>
                                        <p:tav tm="100000">
                                          <p:val>
                                            <p:strVal val="ppt_x"/>
                                          </p:val>
                                        </p:tav>
                                      </p:tavLst>
                                    </p:anim>
                                    <p:anim calcmode="lin" valueType="num">
                                      <p:cBhvr>
                                        <p:cTn id="8" dur="1000"/>
                                        <p:tgtEl>
                                          <p:spTgt spid="194"/>
                                        </p:tgtEl>
                                        <p:attrNameLst>
                                          <p:attrName>ppt_y</p:attrName>
                                        </p:attrNameLst>
                                      </p:cBhvr>
                                      <p:tavLst>
                                        <p:tav tm="0">
                                          <p:val>
                                            <p:strVal val="ppt_y"/>
                                          </p:val>
                                        </p:tav>
                                        <p:tav tm="100000">
                                          <p:val>
                                            <p:strVal val="ppt_y+.1"/>
                                          </p:val>
                                        </p:tav>
                                      </p:tavLst>
                                    </p:anim>
                                    <p:set>
                                      <p:cBhvr>
                                        <p:cTn id="9" dur="1" fill="hold">
                                          <p:stCondLst>
                                            <p:cond delay="999"/>
                                          </p:stCondLst>
                                        </p:cTn>
                                        <p:tgtEl>
                                          <p:spTgt spid="19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1069325" y="798425"/>
            <a:ext cx="3336300" cy="4733700"/>
          </a:xfrm>
          <a:prstGeom prst="rect">
            <a:avLst/>
          </a:prstGeom>
        </p:spPr>
        <p:txBody>
          <a:bodyPr lIns="91425" tIns="91425" rIns="91425" bIns="91425" anchor="ctr" anchorCtr="0">
            <a:noAutofit/>
          </a:bodyPr>
          <a:lstStyle/>
          <a:p>
            <a:pPr lvl="0" rtl="0">
              <a:spcBef>
                <a:spcPts val="0"/>
              </a:spcBef>
              <a:buNone/>
            </a:pPr>
            <a:r>
              <a:rPr lang="en" sz="3200" dirty="0">
                <a:solidFill>
                  <a:schemeClr val="dk1"/>
                </a:solidFill>
                <a:latin typeface="French Script MT" panose="03020402040607040605" pitchFamily="66" charset="0"/>
                <a:ea typeface="Corsiva"/>
                <a:cs typeface="Corsiva"/>
                <a:sym typeface="Corsiva"/>
              </a:rPr>
              <a:t>The princess was then scooped into a </a:t>
            </a:r>
            <a:r>
              <a:rPr lang="en" sz="3200" dirty="0" smtClean="0">
                <a:solidFill>
                  <a:schemeClr val="dk1"/>
                </a:solidFill>
                <a:latin typeface="French Script MT" panose="03020402040607040605" pitchFamily="66" charset="0"/>
                <a:ea typeface="Corsiva"/>
                <a:cs typeface="Corsiva"/>
                <a:sym typeface="Corsiva"/>
              </a:rPr>
              <a:t>tube </a:t>
            </a:r>
            <a:r>
              <a:rPr lang="en" sz="3200" dirty="0">
                <a:solidFill>
                  <a:schemeClr val="dk1"/>
                </a:solidFill>
                <a:latin typeface="French Script MT" panose="03020402040607040605" pitchFamily="66" charset="0"/>
                <a:ea typeface="Corsiva"/>
                <a:cs typeface="Corsiva"/>
                <a:sym typeface="Corsiva"/>
              </a:rPr>
              <a:t>filled with clean water </a:t>
            </a:r>
            <a:r>
              <a:rPr lang="en" sz="3200" dirty="0" smtClean="0">
                <a:solidFill>
                  <a:schemeClr val="dk1"/>
                </a:solidFill>
                <a:latin typeface="French Script MT" panose="03020402040607040605" pitchFamily="66" charset="0"/>
                <a:ea typeface="Corsiva"/>
                <a:cs typeface="Corsiva"/>
                <a:sym typeface="Corsiva"/>
              </a:rPr>
              <a:t>and </a:t>
            </a:r>
            <a:r>
              <a:rPr lang="en" sz="3200" dirty="0">
                <a:solidFill>
                  <a:schemeClr val="dk1"/>
                </a:solidFill>
                <a:latin typeface="French Script MT" panose="03020402040607040605" pitchFamily="66" charset="0"/>
                <a:ea typeface="Corsiva"/>
                <a:cs typeface="Corsiva"/>
                <a:sym typeface="Corsiva"/>
              </a:rPr>
              <a:t>shaken vigorously.  Fiona Fungi was very dizzy from </a:t>
            </a:r>
            <a:r>
              <a:rPr lang="en" sz="3200" dirty="0" smtClean="0">
                <a:solidFill>
                  <a:schemeClr val="dk1"/>
                </a:solidFill>
                <a:latin typeface="French Script MT" panose="03020402040607040605" pitchFamily="66" charset="0"/>
                <a:ea typeface="Corsiva"/>
                <a:cs typeface="Corsiva"/>
                <a:sym typeface="Corsiva"/>
              </a:rPr>
              <a:t>this, and when </a:t>
            </a:r>
            <a:r>
              <a:rPr lang="en" sz="3200" dirty="0" smtClean="0">
                <a:solidFill>
                  <a:schemeClr val="dk1"/>
                </a:solidFill>
                <a:latin typeface="French Script MT" panose="03020402040607040605" pitchFamily="66" charset="0"/>
                <a:ea typeface="Corsiva"/>
                <a:cs typeface="Corsiva"/>
                <a:sym typeface="Corsiva"/>
              </a:rPr>
              <a:t>she thought </a:t>
            </a:r>
            <a:r>
              <a:rPr lang="en" sz="3200" dirty="0">
                <a:solidFill>
                  <a:schemeClr val="dk1"/>
                </a:solidFill>
                <a:latin typeface="French Script MT" panose="03020402040607040605" pitchFamily="66" charset="0"/>
                <a:ea typeface="Corsiva"/>
                <a:cs typeface="Corsiva"/>
                <a:sym typeface="Corsiva"/>
              </a:rPr>
              <a:t>it was </a:t>
            </a:r>
            <a:r>
              <a:rPr lang="en" sz="3200" dirty="0" smtClean="0">
                <a:solidFill>
                  <a:schemeClr val="dk1"/>
                </a:solidFill>
                <a:latin typeface="French Script MT" panose="03020402040607040605" pitchFamily="66" charset="0"/>
                <a:ea typeface="Corsiva"/>
                <a:cs typeface="Corsiva"/>
                <a:sym typeface="Corsiva"/>
              </a:rPr>
              <a:t>over, </a:t>
            </a:r>
            <a:r>
              <a:rPr lang="en" sz="3200" dirty="0">
                <a:solidFill>
                  <a:schemeClr val="dk1"/>
                </a:solidFill>
                <a:latin typeface="French Script MT" panose="03020402040607040605" pitchFamily="66" charset="0"/>
                <a:ea typeface="Corsiva"/>
                <a:cs typeface="Corsiva"/>
                <a:sym typeface="Corsiva"/>
              </a:rPr>
              <a:t>the </a:t>
            </a:r>
            <a:r>
              <a:rPr lang="en" sz="3200" dirty="0" smtClean="0">
                <a:solidFill>
                  <a:schemeClr val="dk1"/>
                </a:solidFill>
                <a:latin typeface="French Script MT" panose="03020402040607040605" pitchFamily="66" charset="0"/>
                <a:ea typeface="Corsiva"/>
                <a:cs typeface="Corsiva"/>
                <a:sym typeface="Corsiva"/>
              </a:rPr>
              <a:t>witches repeated </a:t>
            </a:r>
            <a:r>
              <a:rPr lang="en" sz="3200" dirty="0">
                <a:solidFill>
                  <a:schemeClr val="dk1"/>
                </a:solidFill>
                <a:latin typeface="French Script MT" panose="03020402040607040605" pitchFamily="66" charset="0"/>
                <a:ea typeface="Corsiva"/>
                <a:cs typeface="Corsiva"/>
                <a:sym typeface="Corsiva"/>
              </a:rPr>
              <a:t>the process two more times!</a:t>
            </a:r>
          </a:p>
        </p:txBody>
      </p:sp>
      <p:pic>
        <p:nvPicPr>
          <p:cNvPr id="201" name="Shape 201"/>
          <p:cNvPicPr preferRelativeResize="0"/>
          <p:nvPr/>
        </p:nvPicPr>
        <p:blipFill>
          <a:blip r:embed="rId3"/>
          <a:stretch>
            <a:fillRect/>
          </a:stretch>
        </p:blipFill>
        <p:spPr>
          <a:xfrm>
            <a:off x="4714900" y="1436950"/>
            <a:ext cx="3497599" cy="2800550"/>
          </a:xfrm>
          <a:prstGeom prst="rect">
            <a:avLst/>
          </a:prstGeom>
          <a:ln>
            <a:noFill/>
          </a:ln>
          <a:effectLst>
            <a:softEdge rad="112500"/>
          </a:effectLst>
        </p:spPr>
      </p:pic>
      <p:grpSp>
        <p:nvGrpSpPr>
          <p:cNvPr id="3" name="Group 2"/>
          <p:cNvGrpSpPr/>
          <p:nvPr/>
        </p:nvGrpSpPr>
        <p:grpSpPr>
          <a:xfrm>
            <a:off x="5840589" y="2057400"/>
            <a:ext cx="1246217" cy="2180100"/>
            <a:chOff x="5840589" y="2057400"/>
            <a:chExt cx="1246217" cy="2180100"/>
          </a:xfrm>
        </p:grpSpPr>
        <p:pic>
          <p:nvPicPr>
            <p:cNvPr id="1026" name="Picture 2" descr="C:\Users\shippes\AppData\Local\Microsoft\Windows\Temporary Internet Files\Content.IE5\H3RNOUCD\MC900320012[1].wmf"/>
            <p:cNvPicPr>
              <a:picLocks noChangeAspect="1" noChangeArrowheads="1"/>
            </p:cNvPicPr>
            <p:nvPr/>
          </p:nvPicPr>
          <p:blipFill rotWithShape="1">
            <a:blip r:embed="rId4">
              <a:extLst>
                <a:ext uri="{28A0092B-C50C-407E-A947-70E740481C1C}">
                  <a14:useLocalDpi xmlns:a14="http://schemas.microsoft.com/office/drawing/2010/main" val="0"/>
                </a:ext>
              </a:extLst>
            </a:blip>
            <a:srcRect b="14546"/>
            <a:stretch/>
          </p:blipFill>
          <p:spPr bwMode="auto">
            <a:xfrm>
              <a:off x="5840589" y="2057400"/>
              <a:ext cx="1246217" cy="2180100"/>
            </a:xfrm>
            <a:prstGeom prst="rect">
              <a:avLst/>
            </a:prstGeom>
            <a:noFill/>
            <a:extLst>
              <a:ext uri="{909E8E84-426E-40DD-AFC4-6F175D3DCCD1}">
                <a14:hiddenFill xmlns:a14="http://schemas.microsoft.com/office/drawing/2010/main">
                  <a:solidFill>
                    <a:srgbClr val="FFFFFF"/>
                  </a:solidFill>
                </a14:hiddenFill>
              </a:ext>
            </a:extLst>
          </p:spPr>
        </p:pic>
        <p:pic>
          <p:nvPicPr>
            <p:cNvPr id="202" name="Shape 202"/>
            <p:cNvPicPr preferRelativeResize="0"/>
            <p:nvPr/>
          </p:nvPicPr>
          <p:blipFill>
            <a:blip r:embed="rId5">
              <a:clrChange>
                <a:clrFrom>
                  <a:srgbClr val="FFFFFF"/>
                </a:clrFrom>
                <a:clrTo>
                  <a:srgbClr val="FFFFFF">
                    <a:alpha val="0"/>
                  </a:srgbClr>
                </a:clrTo>
              </a:clrChange>
            </a:blip>
            <a:stretch>
              <a:fillRect/>
            </a:stretch>
          </p:blipFill>
          <p:spPr>
            <a:xfrm>
              <a:off x="5844134" y="2590800"/>
              <a:ext cx="1154809" cy="1463573"/>
            </a:xfrm>
            <a:prstGeom prst="rect">
              <a:avLst/>
            </a:prstGeom>
          </p:spPr>
        </p:pic>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4.38483E-6 C 0.00139 -0.03446 -0.00173 -0.07216 0.00591 -0.10546 C 0.01285 -0.10222 0.01129 -0.10014 0.01337 -0.09135 C 0.01441 -0.07609 0.01546 -0.06106 0.0165 -0.04579 C 0.01719 -0.03539 0.01528 -0.01943 0.02396 -0.01596 C 0.02639 -0.02567 0.02605 -0.03585 0.0283 -0.04579 C 0.02934 -0.05967 0.03108 -0.07031 0.03282 -0.08349 C 0.03351 -0.08881 0.03282 -0.09552 0.03577 -0.09945 C 0.03837 -0.10292 0.04289 -0.10222 0.04636 -0.10338 C 0.05434 -0.09806 0.05278 -0.09806 0.05521 -0.08742 C 0.0573 -0.04163 0.05677 -0.06499 0.05677 -0.01781 " pathEditMode="relative" ptsTypes="ffffffffff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p:nvPr/>
        </p:nvSpPr>
        <p:spPr>
          <a:xfrm>
            <a:off x="1026575" y="1140625"/>
            <a:ext cx="3336300" cy="4391399"/>
          </a:xfrm>
          <a:prstGeom prst="rect">
            <a:avLst/>
          </a:prstGeom>
        </p:spPr>
        <p:txBody>
          <a:bodyPr lIns="91425" tIns="91425" rIns="91425" bIns="91425" anchor="ctr" anchorCtr="0">
            <a:noAutofit/>
          </a:bodyPr>
          <a:lstStyle/>
          <a:p>
            <a:pPr lvl="0" rtl="0">
              <a:spcBef>
                <a:spcPts val="0"/>
              </a:spcBef>
              <a:buNone/>
            </a:pPr>
            <a:r>
              <a:rPr lang="en" sz="4400" dirty="0">
                <a:solidFill>
                  <a:schemeClr val="dk1"/>
                </a:solidFill>
                <a:latin typeface="French Script MT" panose="03020402040607040605" pitchFamily="66" charset="0"/>
                <a:ea typeface="Corsiva"/>
                <a:cs typeface="Corsiva"/>
                <a:sym typeface="Corsiva"/>
              </a:rPr>
              <a:t>After being shaken around, the princess was placed dizzily inside a tube and squirted onto a yellow piece of </a:t>
            </a:r>
            <a:r>
              <a:rPr lang="en" sz="4400" dirty="0" smtClean="0">
                <a:solidFill>
                  <a:schemeClr val="dk1"/>
                </a:solidFill>
                <a:latin typeface="French Script MT" panose="03020402040607040605" pitchFamily="66" charset="0"/>
                <a:ea typeface="Corsiva"/>
                <a:cs typeface="Corsiva"/>
                <a:sym typeface="Corsiva"/>
              </a:rPr>
              <a:t>paper. </a:t>
            </a:r>
            <a:endParaRPr lang="en" sz="4400" dirty="0">
              <a:solidFill>
                <a:schemeClr val="dk1"/>
              </a:solidFill>
              <a:latin typeface="French Script MT" panose="03020402040607040605" pitchFamily="66" charset="0"/>
              <a:ea typeface="Corsiva"/>
              <a:cs typeface="Corsiva"/>
              <a:sym typeface="Corsiva"/>
            </a:endParaRPr>
          </a:p>
        </p:txBody>
      </p:sp>
      <p:pic>
        <p:nvPicPr>
          <p:cNvPr id="5122" name="Picture 1" descr="image0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8344" y="2265666"/>
            <a:ext cx="2743200" cy="21413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201"/>
          <p:cNvPicPr preferRelativeResize="0"/>
          <p:nvPr/>
        </p:nvPicPr>
        <p:blipFill rotWithShape="1">
          <a:blip r:embed="rId4"/>
          <a:srcRect l="35325" r="47116" b="67002"/>
          <a:stretch/>
        </p:blipFill>
        <p:spPr>
          <a:xfrm>
            <a:off x="4915682" y="533400"/>
            <a:ext cx="1989943" cy="1905000"/>
          </a:xfrm>
          <a:prstGeom prst="rect">
            <a:avLst/>
          </a:prstGeom>
          <a:ln>
            <a:noFill/>
          </a:ln>
          <a:effectLst>
            <a:softEdge rad="112500"/>
          </a:effectLst>
        </p:spPr>
      </p:pic>
      <p:pic>
        <p:nvPicPr>
          <p:cNvPr id="6" name="Shape 195"/>
          <p:cNvPicPr preferRelativeResize="0"/>
          <p:nvPr/>
        </p:nvPicPr>
        <p:blipFill>
          <a:blip r:embed="rId5">
            <a:clrChange>
              <a:clrFrom>
                <a:srgbClr val="FFFFFF"/>
              </a:clrFrom>
              <a:clrTo>
                <a:srgbClr val="FFFFFF">
                  <a:alpha val="0"/>
                </a:srgbClr>
              </a:clrTo>
            </a:clrChange>
          </a:blip>
          <a:stretch>
            <a:fillRect/>
          </a:stretch>
        </p:blipFill>
        <p:spPr>
          <a:xfrm rot="20153864">
            <a:off x="5638800" y="1799212"/>
            <a:ext cx="1133125" cy="1278375"/>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358E-6 L 0.06302 0.0888 " pathEditMode="relative" rAng="0" ptsTypes="AA">
                                      <p:cBhvr>
                                        <p:cTn id="6" dur="2000" fill="hold"/>
                                        <p:tgtEl>
                                          <p:spTgt spid="6"/>
                                        </p:tgtEl>
                                        <p:attrNameLst>
                                          <p:attrName>ppt_x</p:attrName>
                                          <p:attrName>ppt_y</p:attrName>
                                        </p:attrNameLst>
                                      </p:cBhvr>
                                      <p:rCtr x="3142" y="4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p:nvPr/>
        </p:nvSpPr>
        <p:spPr>
          <a:xfrm>
            <a:off x="1083600" y="1725175"/>
            <a:ext cx="3000000" cy="3000000"/>
          </a:xfrm>
          <a:prstGeom prst="rect">
            <a:avLst/>
          </a:prstGeom>
        </p:spPr>
        <p:txBody>
          <a:bodyPr lIns="91425" tIns="91425" rIns="91425" bIns="91425" anchor="ctr" anchorCtr="0">
            <a:noAutofit/>
          </a:bodyPr>
          <a:lstStyle/>
          <a:p>
            <a:pPr lvl="0" rtl="0">
              <a:spcBef>
                <a:spcPts val="0"/>
              </a:spcBef>
              <a:buNone/>
            </a:pPr>
            <a:r>
              <a:rPr lang="en" sz="3200" dirty="0">
                <a:solidFill>
                  <a:schemeClr val="dk1"/>
                </a:solidFill>
                <a:latin typeface="French Script MT" panose="03020402040607040605" pitchFamily="66" charset="0"/>
                <a:ea typeface="Corsiva"/>
                <a:cs typeface="Corsiva"/>
                <a:sym typeface="Corsiva"/>
              </a:rPr>
              <a:t>The princess waited and waited on the paper. While she was waiting she grew and grew </a:t>
            </a:r>
            <a:r>
              <a:rPr lang="en" sz="3200" dirty="0" smtClean="0">
                <a:solidFill>
                  <a:schemeClr val="dk1"/>
                </a:solidFill>
                <a:latin typeface="French Script MT" panose="03020402040607040605" pitchFamily="66" charset="0"/>
                <a:ea typeface="Corsiva"/>
                <a:cs typeface="Corsiva"/>
                <a:sym typeface="Corsiva"/>
              </a:rPr>
              <a:t>along with a new friend, Frank, and her old friends, Melvin and Yolanda, because the witches provided </a:t>
            </a:r>
            <a:r>
              <a:rPr lang="en" sz="3200" dirty="0" smtClean="0">
                <a:solidFill>
                  <a:schemeClr val="dk1"/>
                </a:solidFill>
                <a:latin typeface="French Script MT" panose="03020402040607040605" pitchFamily="66" charset="0"/>
                <a:ea typeface="Corsiva"/>
                <a:cs typeface="Corsiva"/>
                <a:sym typeface="Corsiva"/>
              </a:rPr>
              <a:t>them with </a:t>
            </a:r>
            <a:r>
              <a:rPr lang="en" sz="3200" dirty="0" smtClean="0">
                <a:solidFill>
                  <a:schemeClr val="dk1"/>
                </a:solidFill>
                <a:latin typeface="French Script MT" panose="03020402040607040605" pitchFamily="66" charset="0"/>
                <a:ea typeface="Corsiva"/>
                <a:cs typeface="Corsiva"/>
                <a:sym typeface="Corsiva"/>
              </a:rPr>
              <a:t>delicious </a:t>
            </a:r>
            <a:r>
              <a:rPr lang="en" sz="3200" dirty="0" smtClean="0">
                <a:solidFill>
                  <a:schemeClr val="dk1"/>
                </a:solidFill>
                <a:latin typeface="French Script MT" panose="03020402040607040605" pitchFamily="66" charset="0"/>
                <a:ea typeface="Corsiva"/>
                <a:cs typeface="Corsiva"/>
                <a:sym typeface="Corsiva"/>
              </a:rPr>
              <a:t>food.</a:t>
            </a:r>
            <a:endParaRPr lang="en" sz="3200" dirty="0">
              <a:solidFill>
                <a:schemeClr val="dk1"/>
              </a:solidFill>
              <a:latin typeface="French Script MT" panose="03020402040607040605" pitchFamily="66" charset="0"/>
              <a:ea typeface="Corsiva"/>
              <a:cs typeface="Corsiva"/>
              <a:sym typeface="Corsiva"/>
            </a:endParaRPr>
          </a:p>
        </p:txBody>
      </p:sp>
      <p:pic>
        <p:nvPicPr>
          <p:cNvPr id="214" name="Shape 214"/>
          <p:cNvPicPr preferRelativeResize="0"/>
          <p:nvPr/>
        </p:nvPicPr>
        <p:blipFill>
          <a:blip r:embed="rId3"/>
          <a:stretch>
            <a:fillRect/>
          </a:stretch>
        </p:blipFill>
        <p:spPr>
          <a:xfrm>
            <a:off x="4771925" y="1956000"/>
            <a:ext cx="3412049" cy="2022275"/>
          </a:xfrm>
          <a:prstGeom prst="rect">
            <a:avLst/>
          </a:prstGeom>
        </p:spPr>
      </p:pic>
      <p:pic>
        <p:nvPicPr>
          <p:cNvPr id="215" name="Shape 215"/>
          <p:cNvPicPr preferRelativeResize="0"/>
          <p:nvPr/>
        </p:nvPicPr>
        <p:blipFill>
          <a:blip r:embed="rId4">
            <a:clrChange>
              <a:clrFrom>
                <a:srgbClr val="FFFFFF"/>
              </a:clrFrom>
              <a:clrTo>
                <a:srgbClr val="FFFFFF">
                  <a:alpha val="0"/>
                </a:srgbClr>
              </a:clrTo>
            </a:clrChange>
          </a:blip>
          <a:stretch>
            <a:fillRect/>
          </a:stretch>
        </p:blipFill>
        <p:spPr>
          <a:xfrm rot="-834002">
            <a:off x="5248000" y="2541974"/>
            <a:ext cx="454532" cy="608217"/>
          </a:xfrm>
          <a:prstGeom prst="rect">
            <a:avLst/>
          </a:prstGeom>
        </p:spPr>
      </p:pic>
      <p:pic>
        <p:nvPicPr>
          <p:cNvPr id="5" name="Shape 215"/>
          <p:cNvPicPr preferRelativeResize="0"/>
          <p:nvPr/>
        </p:nvPicPr>
        <p:blipFill>
          <a:blip r:embed="rId4">
            <a:clrChange>
              <a:clrFrom>
                <a:srgbClr val="FFFFFF"/>
              </a:clrFrom>
              <a:clrTo>
                <a:srgbClr val="FFFFFF">
                  <a:alpha val="0"/>
                </a:srgbClr>
              </a:clrTo>
            </a:clrChange>
            <a:duotone>
              <a:prstClr val="black"/>
              <a:schemeClr val="accent1">
                <a:tint val="45000"/>
                <a:satMod val="400000"/>
              </a:schemeClr>
            </a:duotone>
          </a:blip>
          <a:stretch>
            <a:fillRect/>
          </a:stretch>
        </p:blipFill>
        <p:spPr>
          <a:xfrm rot="226586">
            <a:off x="6325425" y="2502817"/>
            <a:ext cx="486330" cy="506881"/>
          </a:xfrm>
          <a:prstGeom prst="rect">
            <a:avLst/>
          </a:prstGeom>
        </p:spPr>
      </p:pic>
      <p:pic>
        <p:nvPicPr>
          <p:cNvPr id="6" name="Shape 224"/>
          <p:cNvPicPr preferRelativeResize="0"/>
          <p:nvPr/>
        </p:nvPicPr>
        <p:blipFill>
          <a:blip r:embed="rId5">
            <a:clrChange>
              <a:clrFrom>
                <a:srgbClr val="FFFFFF"/>
              </a:clrFrom>
              <a:clrTo>
                <a:srgbClr val="FFFFFF">
                  <a:alpha val="0"/>
                </a:srgbClr>
              </a:clrTo>
            </a:clrChange>
          </a:blip>
          <a:stretch>
            <a:fillRect/>
          </a:stretch>
        </p:blipFill>
        <p:spPr>
          <a:xfrm>
            <a:off x="7543800" y="2489660"/>
            <a:ext cx="231585" cy="271062"/>
          </a:xfrm>
          <a:prstGeom prst="rect">
            <a:avLst/>
          </a:prstGeom>
        </p:spPr>
      </p:pic>
      <p:pic>
        <p:nvPicPr>
          <p:cNvPr id="7" name="Shape 223"/>
          <p:cNvPicPr preferRelativeResize="0"/>
          <p:nvPr/>
        </p:nvPicPr>
        <p:blipFill>
          <a:blip r:embed="rId6">
            <a:clrChange>
              <a:clrFrom>
                <a:srgbClr val="FFFFFF"/>
              </a:clrFrom>
              <a:clrTo>
                <a:srgbClr val="FFFFFF">
                  <a:alpha val="0"/>
                </a:srgbClr>
              </a:clrTo>
            </a:clrChange>
          </a:blip>
          <a:stretch>
            <a:fillRect/>
          </a:stretch>
        </p:blipFill>
        <p:spPr>
          <a:xfrm rot="-243">
            <a:off x="7644574" y="3025175"/>
            <a:ext cx="375780" cy="333822"/>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5"/>
                                        </p:tgtEl>
                                      </p:cBhvr>
                                      <p:by x="150000" y="150000"/>
                                    </p:animScale>
                                  </p:childTnLst>
                                </p:cTn>
                              </p:par>
                              <p:par>
                                <p:cTn id="7" presetID="6" presetClass="emph" presetSubtype="0" fill="hold" nodeType="withEffect">
                                  <p:stCondLst>
                                    <p:cond delay="0"/>
                                  </p:stCondLst>
                                  <p:childTnLst>
                                    <p:animScale>
                                      <p:cBhvr>
                                        <p:cTn id="8" dur="3000" fill="hold"/>
                                        <p:tgtEl>
                                          <p:spTgt spid="215"/>
                                        </p:tgtEl>
                                      </p:cBhvr>
                                      <p:by x="150000" y="150000"/>
                                    </p:animScale>
                                  </p:childTnLst>
                                </p:cTn>
                              </p:par>
                              <p:par>
                                <p:cTn id="9" presetID="6" presetClass="emph" presetSubtype="0" fill="hold" nodeType="withEffect">
                                  <p:stCondLst>
                                    <p:cond delay="0"/>
                                  </p:stCondLst>
                                  <p:childTnLst>
                                    <p:animScale>
                                      <p:cBhvr>
                                        <p:cTn id="10" dur="3000" fill="hold"/>
                                        <p:tgtEl>
                                          <p:spTgt spid="7"/>
                                        </p:tgtEl>
                                      </p:cBhvr>
                                      <p:by x="150000" y="150000"/>
                                    </p:animScale>
                                  </p:childTnLst>
                                </p:cTn>
                              </p:par>
                              <p:par>
                                <p:cTn id="11" presetID="6" presetClass="emph" presetSubtype="0" fill="hold" nodeType="withEffect">
                                  <p:stCondLst>
                                    <p:cond delay="0"/>
                                  </p:stCondLst>
                                  <p:childTnLst>
                                    <p:animScale>
                                      <p:cBhvr>
                                        <p:cTn id="12"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1055075" y="684375"/>
            <a:ext cx="3179400" cy="5018699"/>
          </a:xfrm>
          <a:prstGeom prst="rect">
            <a:avLst/>
          </a:prstGeom>
        </p:spPr>
        <p:txBody>
          <a:bodyPr lIns="91425" tIns="91425" rIns="91425" bIns="91425" anchor="ctr" anchorCtr="0">
            <a:noAutofit/>
          </a:bodyPr>
          <a:lstStyle/>
          <a:p>
            <a:pPr lvl="0" rtl="0">
              <a:spcBef>
                <a:spcPts val="0"/>
              </a:spcBef>
              <a:buNone/>
            </a:pPr>
            <a:r>
              <a:rPr lang="en" sz="4000" dirty="0">
                <a:solidFill>
                  <a:schemeClr val="dk1"/>
                </a:solidFill>
                <a:latin typeface="French Script MT" panose="03020402040607040605" pitchFamily="66" charset="0"/>
                <a:ea typeface="Corsiva"/>
                <a:cs typeface="Corsiva"/>
                <a:sym typeface="Corsiva"/>
              </a:rPr>
              <a:t>After about 3 days of sitting and growing, the princess </a:t>
            </a:r>
            <a:r>
              <a:rPr lang="en" sz="4000" dirty="0" smtClean="0">
                <a:solidFill>
                  <a:schemeClr val="dk1"/>
                </a:solidFill>
                <a:latin typeface="French Script MT" panose="03020402040607040605" pitchFamily="66" charset="0"/>
                <a:ea typeface="Corsiva"/>
                <a:cs typeface="Corsiva"/>
                <a:sym typeface="Corsiva"/>
              </a:rPr>
              <a:t>and her </a:t>
            </a:r>
            <a:r>
              <a:rPr lang="en" sz="4000" dirty="0" smtClean="0">
                <a:solidFill>
                  <a:schemeClr val="dk1"/>
                </a:solidFill>
                <a:latin typeface="French Script MT" panose="03020402040607040605" pitchFamily="66" charset="0"/>
                <a:ea typeface="Corsiva"/>
                <a:cs typeface="Corsiva"/>
                <a:sym typeface="Corsiva"/>
              </a:rPr>
              <a:t>friends were examined </a:t>
            </a:r>
            <a:r>
              <a:rPr lang="en" sz="4000" dirty="0">
                <a:solidFill>
                  <a:schemeClr val="dk1"/>
                </a:solidFill>
                <a:latin typeface="French Script MT" panose="03020402040607040605" pitchFamily="66" charset="0"/>
                <a:ea typeface="Corsiva"/>
                <a:cs typeface="Corsiva"/>
                <a:sym typeface="Corsiva"/>
              </a:rPr>
              <a:t>by </a:t>
            </a:r>
            <a:r>
              <a:rPr lang="en" sz="4000" dirty="0" smtClean="0">
                <a:solidFill>
                  <a:schemeClr val="dk1"/>
                </a:solidFill>
                <a:latin typeface="French Script MT" panose="03020402040607040605" pitchFamily="66" charset="0"/>
                <a:ea typeface="Corsiva"/>
                <a:cs typeface="Corsiva"/>
                <a:sym typeface="Corsiva"/>
              </a:rPr>
              <a:t>the three witches with magnifying glasses.</a:t>
            </a:r>
            <a:endParaRPr lang="en" sz="4000" dirty="0">
              <a:solidFill>
                <a:schemeClr val="dk1"/>
              </a:solidFill>
              <a:latin typeface="French Script MT" panose="03020402040607040605" pitchFamily="66" charset="0"/>
              <a:ea typeface="Corsiva"/>
              <a:cs typeface="Corsiva"/>
              <a:sym typeface="Corsiva"/>
            </a:endParaRPr>
          </a:p>
        </p:txBody>
      </p:sp>
      <p:pic>
        <p:nvPicPr>
          <p:cNvPr id="221" name="Shape 221"/>
          <p:cNvPicPr preferRelativeResize="0"/>
          <p:nvPr/>
        </p:nvPicPr>
        <p:blipFill>
          <a:blip r:embed="rId3">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20000"/>
                    </a14:imgEffect>
                  </a14:imgLayer>
                </a14:imgProps>
              </a:ext>
            </a:extLst>
          </a:blip>
          <a:stretch>
            <a:fillRect/>
          </a:stretch>
        </p:blipFill>
        <p:spPr>
          <a:xfrm>
            <a:off x="4757650" y="1784912"/>
            <a:ext cx="3298000" cy="2304325"/>
          </a:xfrm>
          <a:prstGeom prst="rect">
            <a:avLst/>
          </a:prstGeom>
          <a:ln>
            <a:noFill/>
          </a:ln>
          <a:effectLst>
            <a:softEdge rad="112500"/>
          </a:effectLst>
        </p:spPr>
      </p:pic>
      <p:pic>
        <p:nvPicPr>
          <p:cNvPr id="222" name="Shape 222"/>
          <p:cNvPicPr preferRelativeResize="0"/>
          <p:nvPr/>
        </p:nvPicPr>
        <p:blipFill>
          <a:blip r:embed="rId5">
            <a:clrChange>
              <a:clrFrom>
                <a:srgbClr val="FFFFFF"/>
              </a:clrFrom>
              <a:clrTo>
                <a:srgbClr val="FFFFFF">
                  <a:alpha val="0"/>
                </a:srgbClr>
              </a:clrTo>
            </a:clrChange>
          </a:blip>
          <a:stretch>
            <a:fillRect/>
          </a:stretch>
        </p:blipFill>
        <p:spPr>
          <a:xfrm>
            <a:off x="7526048" y="3168625"/>
            <a:ext cx="515648" cy="542136"/>
          </a:xfrm>
          <a:prstGeom prst="rect">
            <a:avLst/>
          </a:prstGeom>
        </p:spPr>
      </p:pic>
      <p:pic>
        <p:nvPicPr>
          <p:cNvPr id="223" name="Shape 223"/>
          <p:cNvPicPr preferRelativeResize="0"/>
          <p:nvPr/>
        </p:nvPicPr>
        <p:blipFill>
          <a:blip r:embed="rId6">
            <a:clrChange>
              <a:clrFrom>
                <a:srgbClr val="FFFFFF"/>
              </a:clrFrom>
              <a:clrTo>
                <a:srgbClr val="FFFFFF">
                  <a:alpha val="0"/>
                </a:srgbClr>
              </a:clrTo>
            </a:clrChange>
          </a:blip>
          <a:stretch>
            <a:fillRect/>
          </a:stretch>
        </p:blipFill>
        <p:spPr>
          <a:xfrm rot="-243">
            <a:off x="7299674" y="3372928"/>
            <a:ext cx="452745" cy="456291"/>
          </a:xfrm>
          <a:prstGeom prst="rect">
            <a:avLst/>
          </a:prstGeom>
        </p:spPr>
      </p:pic>
      <p:pic>
        <p:nvPicPr>
          <p:cNvPr id="224" name="Shape 224"/>
          <p:cNvPicPr preferRelativeResize="0"/>
          <p:nvPr/>
        </p:nvPicPr>
        <p:blipFill>
          <a:blip r:embed="rId7">
            <a:clrChange>
              <a:clrFrom>
                <a:srgbClr val="FFFFFF"/>
              </a:clrFrom>
              <a:clrTo>
                <a:srgbClr val="FFFFFF">
                  <a:alpha val="0"/>
                </a:srgbClr>
              </a:clrTo>
            </a:clrChange>
          </a:blip>
          <a:stretch>
            <a:fillRect/>
          </a:stretch>
        </p:blipFill>
        <p:spPr>
          <a:xfrm>
            <a:off x="5626023" y="3330012"/>
            <a:ext cx="231585" cy="271062"/>
          </a:xfrm>
          <a:prstGeom prst="rect">
            <a:avLst/>
          </a:prstGeom>
        </p:spPr>
      </p:pic>
      <p:pic>
        <p:nvPicPr>
          <p:cNvPr id="7" name="Shape 215"/>
          <p:cNvPicPr preferRelativeResize="0"/>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rot="226586">
            <a:off x="5225773" y="3205823"/>
            <a:ext cx="384046" cy="504683"/>
          </a:xfrm>
          <a:prstGeom prst="rect">
            <a:avLst/>
          </a:prstGeom>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p:nvPr/>
        </p:nvSpPr>
        <p:spPr>
          <a:xfrm>
            <a:off x="1240425" y="670125"/>
            <a:ext cx="2737500" cy="5075700"/>
          </a:xfrm>
          <a:prstGeom prst="rect">
            <a:avLst/>
          </a:prstGeom>
        </p:spPr>
        <p:txBody>
          <a:bodyPr lIns="91425" tIns="91425" rIns="91425" bIns="91425" anchor="t" anchorCtr="0">
            <a:noAutofit/>
          </a:bodyPr>
          <a:lstStyle/>
          <a:p>
            <a:pPr>
              <a:spcBef>
                <a:spcPts val="0"/>
              </a:spcBef>
              <a:buNone/>
            </a:pPr>
            <a:endParaRPr/>
          </a:p>
        </p:txBody>
      </p:sp>
      <p:pic>
        <p:nvPicPr>
          <p:cNvPr id="230" name="Shape 230"/>
          <p:cNvPicPr preferRelativeResize="0"/>
          <p:nvPr/>
        </p:nvPicPr>
        <p:blipFill>
          <a:blip r:embed="rId3"/>
          <a:stretch>
            <a:fillRect/>
          </a:stretch>
        </p:blipFill>
        <p:spPr>
          <a:xfrm>
            <a:off x="991900" y="3505200"/>
            <a:ext cx="3351499" cy="1898025"/>
          </a:xfrm>
          <a:prstGeom prst="rect">
            <a:avLst/>
          </a:prstGeom>
          <a:noFill/>
          <a:ln>
            <a:noFill/>
          </a:ln>
        </p:spPr>
      </p:pic>
      <p:pic>
        <p:nvPicPr>
          <p:cNvPr id="231" name="Shape 231"/>
          <p:cNvPicPr preferRelativeResize="0"/>
          <p:nvPr/>
        </p:nvPicPr>
        <p:blipFill>
          <a:blip r:embed="rId4"/>
          <a:stretch>
            <a:fillRect/>
          </a:stretch>
        </p:blipFill>
        <p:spPr>
          <a:xfrm>
            <a:off x="4723965" y="838200"/>
            <a:ext cx="3378387" cy="1835942"/>
          </a:xfrm>
          <a:prstGeom prst="rect">
            <a:avLst/>
          </a:prstGeom>
          <a:noFill/>
          <a:ln>
            <a:noFill/>
          </a:ln>
        </p:spPr>
      </p:pic>
      <p:pic>
        <p:nvPicPr>
          <p:cNvPr id="232" name="Shape 232"/>
          <p:cNvPicPr preferRelativeResize="0"/>
          <p:nvPr/>
        </p:nvPicPr>
        <p:blipFill>
          <a:blip r:embed="rId5"/>
          <a:stretch>
            <a:fillRect/>
          </a:stretch>
        </p:blipFill>
        <p:spPr>
          <a:xfrm>
            <a:off x="5157282" y="2876647"/>
            <a:ext cx="2767517" cy="2762153"/>
          </a:xfrm>
          <a:prstGeom prst="rect">
            <a:avLst/>
          </a:prstGeom>
          <a:noFill/>
          <a:ln>
            <a:noFill/>
          </a:ln>
        </p:spPr>
      </p:pic>
      <p:sp>
        <p:nvSpPr>
          <p:cNvPr id="2" name="TextBox 1"/>
          <p:cNvSpPr txBox="1"/>
          <p:nvPr/>
        </p:nvSpPr>
        <p:spPr>
          <a:xfrm>
            <a:off x="1240425" y="689459"/>
            <a:ext cx="2874375" cy="2677656"/>
          </a:xfrm>
          <a:prstGeom prst="rect">
            <a:avLst/>
          </a:prstGeom>
          <a:noFill/>
        </p:spPr>
        <p:txBody>
          <a:bodyPr wrap="square" rtlCol="0">
            <a:spAutoFit/>
          </a:bodyPr>
          <a:lstStyle/>
          <a:p>
            <a:r>
              <a:rPr lang="en-US" sz="2800" dirty="0" smtClean="0">
                <a:latin typeface="French Script MT" panose="03020402040607040605" pitchFamily="66" charset="0"/>
              </a:rPr>
              <a:t>A while later, princess Fiona turned her head and saw pieces of paper that helped her come to a conclusion about what the witches were doing. </a:t>
            </a:r>
            <a:endParaRPr lang="en-US" sz="2800" dirty="0">
              <a:latin typeface="French Script MT" panose="03020402040607040605" pitchFamily="66" charset="0"/>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p:nvPr/>
        </p:nvSpPr>
        <p:spPr>
          <a:xfrm>
            <a:off x="1067928" y="381000"/>
            <a:ext cx="3336300" cy="5047199"/>
          </a:xfrm>
          <a:prstGeom prst="rect">
            <a:avLst/>
          </a:prstGeom>
        </p:spPr>
        <p:txBody>
          <a:bodyPr lIns="91425" tIns="91425" rIns="91425" bIns="91425" anchor="t" anchorCtr="0">
            <a:noAutofit/>
          </a:bodyPr>
          <a:lstStyle/>
          <a:p>
            <a:pPr lvl="0" rtl="0">
              <a:spcBef>
                <a:spcPts val="0"/>
              </a:spcBef>
              <a:buNone/>
            </a:pPr>
            <a:r>
              <a:rPr lang="en" sz="4000" dirty="0" smtClean="0">
                <a:latin typeface="French Script MT" panose="03020402040607040605" pitchFamily="66" charset="0"/>
                <a:ea typeface="Corsiva"/>
                <a:cs typeface="Corsiva"/>
                <a:sym typeface="Corsiva"/>
              </a:rPr>
              <a:t>Later, princess </a:t>
            </a:r>
            <a:r>
              <a:rPr lang="en" sz="4000" dirty="0">
                <a:latin typeface="French Script MT" panose="03020402040607040605" pitchFamily="66" charset="0"/>
                <a:ea typeface="Corsiva"/>
                <a:cs typeface="Corsiva"/>
                <a:sym typeface="Corsiva"/>
              </a:rPr>
              <a:t>Fiona </a:t>
            </a:r>
            <a:r>
              <a:rPr lang="en" sz="4000" dirty="0" smtClean="0">
                <a:latin typeface="French Script MT" panose="03020402040607040605" pitchFamily="66" charset="0"/>
                <a:ea typeface="Corsiva"/>
                <a:cs typeface="Corsiva"/>
                <a:sym typeface="Corsiva"/>
              </a:rPr>
              <a:t>and Frank, who had a pet rock, wiggled off of </a:t>
            </a:r>
            <a:r>
              <a:rPr lang="en" sz="4000" dirty="0">
                <a:latin typeface="French Script MT" panose="03020402040607040605" pitchFamily="66" charset="0"/>
                <a:ea typeface="Corsiva"/>
                <a:cs typeface="Corsiva"/>
                <a:sym typeface="Corsiva"/>
              </a:rPr>
              <a:t>the </a:t>
            </a:r>
            <a:r>
              <a:rPr lang="en" sz="4000" dirty="0" smtClean="0">
                <a:latin typeface="French Script MT" panose="03020402040607040605" pitchFamily="66" charset="0"/>
                <a:ea typeface="Corsiva"/>
                <a:cs typeface="Corsiva"/>
                <a:sym typeface="Corsiva"/>
              </a:rPr>
              <a:t>paper, becaus</a:t>
            </a:r>
            <a:r>
              <a:rPr lang="en-US" sz="4000" dirty="0" smtClean="0">
                <a:latin typeface="French Script MT" panose="03020402040607040605" pitchFamily="66" charset="0"/>
                <a:ea typeface="Corsiva"/>
                <a:cs typeface="Corsiva"/>
                <a:sym typeface="Corsiva"/>
              </a:rPr>
              <a:t>e</a:t>
            </a:r>
            <a:r>
              <a:rPr lang="en" sz="4000" dirty="0" smtClean="0">
                <a:latin typeface="French Script MT" panose="03020402040607040605" pitchFamily="66" charset="0"/>
                <a:ea typeface="Corsiva"/>
                <a:cs typeface="Corsiva"/>
                <a:sym typeface="Corsiva"/>
              </a:rPr>
              <a:t> they </a:t>
            </a:r>
            <a:r>
              <a:rPr lang="en" sz="4000" dirty="0" smtClean="0">
                <a:latin typeface="French Script MT" panose="03020402040607040605" pitchFamily="66" charset="0"/>
                <a:ea typeface="Corsiva"/>
                <a:cs typeface="Corsiva"/>
                <a:sym typeface="Corsiva"/>
              </a:rPr>
              <a:t>were </a:t>
            </a:r>
            <a:r>
              <a:rPr lang="en" sz="4000" dirty="0" smtClean="0">
                <a:latin typeface="French Script MT" panose="03020402040607040605" pitchFamily="66" charset="0"/>
                <a:ea typeface="Corsiva"/>
                <a:cs typeface="Corsiva"/>
                <a:sym typeface="Corsiva"/>
              </a:rPr>
              <a:t>about be </a:t>
            </a:r>
            <a:r>
              <a:rPr lang="en" sz="4000" dirty="0" smtClean="0">
                <a:latin typeface="French Script MT" panose="03020402040607040605" pitchFamily="66" charset="0"/>
                <a:ea typeface="Corsiva"/>
                <a:cs typeface="Corsiva"/>
                <a:sym typeface="Corsiva"/>
              </a:rPr>
              <a:t>thrown into a biohazard </a:t>
            </a:r>
            <a:r>
              <a:rPr lang="en" sz="4000" dirty="0" smtClean="0">
                <a:latin typeface="French Script MT" panose="03020402040607040605" pitchFamily="66" charset="0"/>
                <a:ea typeface="Corsiva"/>
                <a:cs typeface="Corsiva"/>
                <a:sym typeface="Corsiva"/>
              </a:rPr>
              <a:t>bag, </a:t>
            </a:r>
            <a:r>
              <a:rPr lang="en" sz="4000" dirty="0" smtClean="0">
                <a:latin typeface="French Script MT" panose="03020402040607040605" pitchFamily="66" charset="0"/>
                <a:ea typeface="Corsiva"/>
                <a:cs typeface="Corsiva"/>
                <a:sym typeface="Corsiva"/>
              </a:rPr>
              <a:t>and rode home on Frank’s rock.</a:t>
            </a:r>
            <a:endParaRPr lang="en" sz="4000" dirty="0">
              <a:latin typeface="French Script MT" panose="03020402040607040605" pitchFamily="66" charset="0"/>
              <a:ea typeface="Corsiva"/>
              <a:cs typeface="Corsiva"/>
              <a:sym typeface="Corsiva"/>
            </a:endParaRPr>
          </a:p>
          <a:p>
            <a:pPr lvl="0" rtl="0">
              <a:spcBef>
                <a:spcPts val="0"/>
              </a:spcBef>
              <a:buNone/>
            </a:pPr>
            <a:endParaRPr dirty="0"/>
          </a:p>
          <a:p>
            <a:pPr>
              <a:spcBef>
                <a:spcPts val="0"/>
              </a:spcBef>
              <a:buNone/>
            </a:pPr>
            <a:endParaRPr dirty="0"/>
          </a:p>
        </p:txBody>
      </p:sp>
      <p:pic>
        <p:nvPicPr>
          <p:cNvPr id="238" name="Shape 238"/>
          <p:cNvPicPr preferRelativeResize="0"/>
          <p:nvPr/>
        </p:nvPicPr>
        <p:blipFill>
          <a:blip r:embed="rId3"/>
          <a:stretch>
            <a:fillRect/>
          </a:stretch>
        </p:blipFill>
        <p:spPr>
          <a:xfrm>
            <a:off x="4953000" y="727125"/>
            <a:ext cx="3208024" cy="4968175"/>
          </a:xfrm>
          <a:prstGeom prst="rect">
            <a:avLst/>
          </a:prstGeom>
          <a:ln>
            <a:noFill/>
          </a:ln>
          <a:effectLst>
            <a:softEdge rad="112500"/>
          </a:effectLst>
        </p:spPr>
      </p:pic>
      <p:grpSp>
        <p:nvGrpSpPr>
          <p:cNvPr id="8" name="Group 7"/>
          <p:cNvGrpSpPr/>
          <p:nvPr/>
        </p:nvGrpSpPr>
        <p:grpSpPr>
          <a:xfrm>
            <a:off x="5172398" y="2256249"/>
            <a:ext cx="2645380" cy="3281203"/>
            <a:chOff x="5172398" y="2256249"/>
            <a:chExt cx="2645380" cy="3281203"/>
          </a:xfrm>
        </p:grpSpPr>
        <p:grpSp>
          <p:nvGrpSpPr>
            <p:cNvPr id="2" name="Group 1"/>
            <p:cNvGrpSpPr/>
            <p:nvPr/>
          </p:nvGrpSpPr>
          <p:grpSpPr>
            <a:xfrm>
              <a:off x="5172398" y="2256249"/>
              <a:ext cx="2645380" cy="3281203"/>
              <a:chOff x="5172398" y="2256249"/>
              <a:chExt cx="2645380" cy="3281203"/>
            </a:xfrm>
          </p:grpSpPr>
          <p:pic>
            <p:nvPicPr>
              <p:cNvPr id="2050" name="Picture 2" descr="C:\Users\shippes\AppData\Local\Microsoft\Windows\Temporary Internet Files\Content.IE5\H3RNOUCD\MP900390060[1].jpg"/>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60417" t="24533" r="26865" b="60904"/>
              <a:stretch/>
            </p:blipFill>
            <p:spPr bwMode="auto">
              <a:xfrm rot="18956510">
                <a:off x="5450237" y="3381517"/>
                <a:ext cx="1882814" cy="2155935"/>
              </a:xfrm>
              <a:prstGeom prst="rect">
                <a:avLst/>
              </a:prstGeom>
              <a:noFill/>
              <a:extLst>
                <a:ext uri="{909E8E84-426E-40DD-AFC4-6F175D3DCCD1}">
                  <a14:hiddenFill xmlns:a14="http://schemas.microsoft.com/office/drawing/2010/main">
                    <a:solidFill>
                      <a:srgbClr val="FFFFFF"/>
                    </a:solidFill>
                  </a14:hiddenFill>
                </a:ext>
              </a:extLst>
            </p:spPr>
          </p:pic>
          <p:pic>
            <p:nvPicPr>
              <p:cNvPr id="239" name="Shape 239"/>
              <p:cNvPicPr preferRelativeResize="0"/>
              <p:nvPr/>
            </p:nvPicPr>
            <p:blipFill>
              <a:blip r:embed="rId5">
                <a:clrChange>
                  <a:clrFrom>
                    <a:srgbClr val="FFFFFF"/>
                  </a:clrFrom>
                  <a:clrTo>
                    <a:srgbClr val="FFFFFF">
                      <a:alpha val="0"/>
                    </a:srgbClr>
                  </a:clrTo>
                </a:clrChange>
              </a:blip>
              <a:stretch>
                <a:fillRect/>
              </a:stretch>
            </p:blipFill>
            <p:spPr>
              <a:xfrm rot="21113165">
                <a:off x="5172398" y="2256249"/>
                <a:ext cx="1623875" cy="1909924"/>
              </a:xfrm>
              <a:prstGeom prst="rect">
                <a:avLst/>
              </a:prstGeom>
            </p:spPr>
          </p:pic>
          <p:pic>
            <p:nvPicPr>
              <p:cNvPr id="6" name="Shape 239"/>
              <p:cNvPicPr preferRelativeResize="0"/>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rot="544678">
                <a:off x="6193903" y="2549560"/>
                <a:ext cx="1623875" cy="1909924"/>
              </a:xfrm>
              <a:prstGeom prst="rect">
                <a:avLst/>
              </a:prstGeom>
            </p:spPr>
          </p:pic>
        </p:grpSp>
        <mc:AlternateContent xmlns:mc="http://schemas.openxmlformats.org/markup-compatibility/2006">
          <mc:Choice xmlns:p14="http://schemas.microsoft.com/office/powerpoint/2010/main" Requires="p14">
            <p:contentPart p14:bwMode="auto" r:id="rId6">
              <p14:nvContentPartPr>
                <p14:cNvPr id="7" name="Ink 6"/>
                <p14:cNvContentPartPr/>
                <p14:nvPr/>
              </p14:nvContentPartPr>
              <p14:xfrm>
                <a:off x="5816407" y="4363458"/>
                <a:ext cx="276120" cy="392400"/>
              </p14:xfrm>
            </p:contentPart>
          </mc:Choice>
          <mc:Fallback>
            <p:pic>
              <p:nvPicPr>
                <p:cNvPr id="7" name="Ink 6"/>
                <p:cNvPicPr/>
                <p:nvPr/>
              </p:nvPicPr>
              <p:blipFill>
                <a:blip r:embed="rId7"/>
                <a:stretch>
                  <a:fillRect/>
                </a:stretch>
              </p:blipFill>
              <p:spPr>
                <a:xfrm>
                  <a:off x="5801287" y="4349778"/>
                  <a:ext cx="306000" cy="423000"/>
                </a:xfrm>
                <a:prstGeom prst="rect">
                  <a:avLst/>
                </a:prstGeom>
              </p:spPr>
            </p:pic>
          </mc:Fallback>
        </mc:AlternateContent>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0.01597 C -0.06875 0.04282 -0.12673 0.02129 -0.18472 -0.01227 C -0.19479 -0.02454 -0.2033 -0.03079 -0.21684 -0.03612 C -0.21944 -0.03912 -0.22135 -0.04514 -0.225 -0.04537 C -0.23958 -0.04653 -0.25503 -0.04607 -0.26909 -0.04075 C -0.27309 -0.03912 -0.27222 -0.03149 -0.27326 -0.02662 C -0.27777 -0.00857 -0.2842 0.00763 -0.28923 0.02546 C -0.29184 0.04444 -0.29166 0.06412 -0.29722 0.08217 C -0.29982 0.0912 -0.32708 0.10393 -0.3335 0.10578 C -0.35017 0.11898 -0.36892 0.12592 -0.38559 0.13888 C -0.40312 0.13726 -0.42066 0.13796 -0.43784 0.13425 C -0.44375 0.13287 -0.44843 0.12731 -0.45399 0.12453 C -0.46788 0.11736 -0.47916 0.11018 -0.49409 0.10578 C -0.53698 0.10879 -0.56215 0.10023 -0.59045 0.13425 C -0.60208 0.18935 -0.6026 0.25393 -0.62656 0.30393 C -0.62951 0.31018 -0.64218 0.33796 -0.65069 0.34213 C -0.65937 0.34606 -0.66944 0.34513 -0.67882 0.34675 C -0.70416 0.34513 -0.72968 0.34606 -0.75486 0.34213 C -0.76093 0.3412 -0.76493 0.3324 -0.771 0.3324 C -0.77587 0.3324 -0.77864 0.34027 -0.78316 0.34213 C -0.80677 0.35231 -0.82639 0.353 -0.85139 0.35601 C -0.87604 0.3655 -0.8901 0.38263 -0.90746 0.40347 C -0.921 0.41944 -0.925 0.45046 -0.93593 0.46944 C -0.95104 0.52314 -0.95729 0.59328 -1.00364 0.62083 C -1.05486 0.61574 -1.03611 0.61597 -1.06024 0.61597 " pathEditMode="relative" rAng="0" ptsTypes="ffffffffffffffffffffffffA">
                                      <p:cBhvr>
                                        <p:cTn id="6" dur="3250" fill="hold"/>
                                        <p:tgtEl>
                                          <p:spTgt spid="8"/>
                                        </p:tgtEl>
                                        <p:attrNameLst>
                                          <p:attrName>ppt_x</p:attrName>
                                          <p:attrName>ppt_y</p:attrName>
                                        </p:attrNameLst>
                                      </p:cBhvr>
                                      <p:rCtr x="-53021" y="27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p:nvPr/>
        </p:nvSpPr>
        <p:spPr>
          <a:xfrm>
            <a:off x="902865" y="632280"/>
            <a:ext cx="3645250" cy="4419899"/>
          </a:xfrm>
          <a:prstGeom prst="rect">
            <a:avLst/>
          </a:prstGeom>
        </p:spPr>
        <p:txBody>
          <a:bodyPr lIns="91425" tIns="91425" rIns="91425" bIns="91425" anchor="t" anchorCtr="0">
            <a:noAutofit/>
          </a:bodyPr>
          <a:lstStyle/>
          <a:p>
            <a:pPr lvl="0" rtl="0">
              <a:spcBef>
                <a:spcPts val="0"/>
              </a:spcBef>
              <a:buNone/>
            </a:pPr>
            <a:r>
              <a:rPr lang="en" sz="2800" dirty="0" smtClean="0">
                <a:latin typeface="French Script MT" panose="03020402040607040605" pitchFamily="66" charset="0"/>
                <a:ea typeface="Corsiva"/>
                <a:cs typeface="Corsiva"/>
                <a:sym typeface="Corsiva"/>
              </a:rPr>
              <a:t>W</a:t>
            </a:r>
            <a:r>
              <a:rPr lang="en-US" sz="2800" dirty="0" smtClean="0">
                <a:latin typeface="French Script MT" panose="03020402040607040605" pitchFamily="66" charset="0"/>
                <a:ea typeface="Corsiva"/>
                <a:cs typeface="Corsiva"/>
                <a:sym typeface="Corsiva"/>
              </a:rPr>
              <a:t>h</a:t>
            </a:r>
            <a:r>
              <a:rPr lang="en" sz="2800" dirty="0" smtClean="0">
                <a:latin typeface="French Script MT" panose="03020402040607040605" pitchFamily="66" charset="0"/>
                <a:ea typeface="Corsiva"/>
                <a:cs typeface="Corsiva"/>
                <a:sym typeface="Corsiva"/>
              </a:rPr>
              <a:t>en </a:t>
            </a:r>
            <a:r>
              <a:rPr lang="en" sz="2800" dirty="0" smtClean="0">
                <a:latin typeface="French Script MT" panose="03020402040607040605" pitchFamily="66" charset="0"/>
                <a:ea typeface="Corsiva"/>
                <a:cs typeface="Corsiva"/>
                <a:sym typeface="Corsiva"/>
              </a:rPr>
              <a:t>they </a:t>
            </a:r>
            <a:r>
              <a:rPr lang="en" sz="2800" dirty="0" smtClean="0">
                <a:latin typeface="French Script MT" panose="03020402040607040605" pitchFamily="66" charset="0"/>
                <a:ea typeface="Corsiva"/>
                <a:cs typeface="Corsiva"/>
                <a:sym typeface="Corsiva"/>
              </a:rPr>
              <a:t>arrived at home, Princess </a:t>
            </a:r>
            <a:r>
              <a:rPr lang="en" sz="2800" dirty="0">
                <a:latin typeface="French Script MT" panose="03020402040607040605" pitchFamily="66" charset="0"/>
                <a:ea typeface="Corsiva"/>
                <a:cs typeface="Corsiva"/>
                <a:sym typeface="Corsiva"/>
              </a:rPr>
              <a:t>Fiona </a:t>
            </a:r>
            <a:r>
              <a:rPr lang="en" sz="2800" dirty="0" smtClean="0">
                <a:latin typeface="French Script MT" panose="03020402040607040605" pitchFamily="66" charset="0"/>
                <a:ea typeface="Corsiva"/>
                <a:cs typeface="Corsiva"/>
                <a:sym typeface="Corsiva"/>
              </a:rPr>
              <a:t>and Frank discussed their experience. </a:t>
            </a:r>
            <a:endParaRPr sz="2800" dirty="0">
              <a:latin typeface="French Script MT" panose="03020402040607040605" pitchFamily="66" charset="0"/>
              <a:ea typeface="Corsiva"/>
              <a:cs typeface="Corsiva"/>
              <a:sym typeface="Corsiva"/>
            </a:endParaRPr>
          </a:p>
        </p:txBody>
      </p:sp>
      <p:sp>
        <p:nvSpPr>
          <p:cNvPr id="245" name="Shape 245"/>
          <p:cNvSpPr txBox="1"/>
          <p:nvPr/>
        </p:nvSpPr>
        <p:spPr>
          <a:xfrm>
            <a:off x="4800600" y="914400"/>
            <a:ext cx="3429000" cy="4747799"/>
          </a:xfrm>
          <a:prstGeom prst="rect">
            <a:avLst/>
          </a:prstGeom>
        </p:spPr>
        <p:txBody>
          <a:bodyPr lIns="91425" tIns="91425" rIns="91425" bIns="91425" anchor="ctr" anchorCtr="0">
            <a:noAutofit/>
          </a:bodyPr>
          <a:lstStyle/>
          <a:p>
            <a:pPr lvl="0" rtl="0">
              <a:spcBef>
                <a:spcPts val="0"/>
              </a:spcBef>
              <a:buNone/>
            </a:pPr>
            <a:endParaRPr lang="en" sz="2800" dirty="0">
              <a:solidFill>
                <a:schemeClr val="dk1"/>
              </a:solidFill>
              <a:latin typeface="French Script MT" panose="03020402040607040605" pitchFamily="66" charset="0"/>
            </a:endParaRPr>
          </a:p>
        </p:txBody>
      </p:sp>
      <p:grpSp>
        <p:nvGrpSpPr>
          <p:cNvPr id="4" name="Group 3"/>
          <p:cNvGrpSpPr/>
          <p:nvPr/>
        </p:nvGrpSpPr>
        <p:grpSpPr>
          <a:xfrm>
            <a:off x="6004367" y="2057400"/>
            <a:ext cx="1920433" cy="1569660"/>
            <a:chOff x="6918767" y="1752600"/>
            <a:chExt cx="1920433" cy="1569660"/>
          </a:xfrm>
        </p:grpSpPr>
        <p:sp>
          <p:nvSpPr>
            <p:cNvPr id="2" name="Rectangular Callout 1"/>
            <p:cNvSpPr/>
            <p:nvPr/>
          </p:nvSpPr>
          <p:spPr>
            <a:xfrm>
              <a:off x="7010400" y="1769580"/>
              <a:ext cx="1828800" cy="1535699"/>
            </a:xfrm>
            <a:prstGeom prst="wedge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18767" y="1752600"/>
              <a:ext cx="1447800" cy="1569660"/>
            </a:xfrm>
            <a:prstGeom prst="rect">
              <a:avLst/>
            </a:prstGeom>
            <a:noFill/>
            <a:ln>
              <a:noFill/>
            </a:ln>
          </p:spPr>
          <p:txBody>
            <a:bodyPr wrap="square" rtlCol="0">
              <a:spAutoFit/>
            </a:bodyPr>
            <a:lstStyle/>
            <a:p>
              <a:r>
                <a:rPr lang="en-US" sz="3200" dirty="0" smtClean="0">
                  <a:latin typeface="French Script MT" panose="03020402040607040605" pitchFamily="66" charset="0"/>
                </a:rPr>
                <a:t>What did you think?</a:t>
              </a:r>
              <a:endParaRPr lang="en-US" sz="3200" dirty="0">
                <a:latin typeface="French Script MT" panose="03020402040607040605" pitchFamily="66" charset="0"/>
              </a:endParaRPr>
            </a:p>
          </p:txBody>
        </p:sp>
      </p:grpSp>
      <p:grpSp>
        <p:nvGrpSpPr>
          <p:cNvPr id="7" name="Group 6"/>
          <p:cNvGrpSpPr/>
          <p:nvPr/>
        </p:nvGrpSpPr>
        <p:grpSpPr>
          <a:xfrm>
            <a:off x="5414578" y="2011025"/>
            <a:ext cx="2743201" cy="1631216"/>
            <a:chOff x="5236928" y="2252201"/>
            <a:chExt cx="2743201" cy="1631216"/>
          </a:xfrm>
        </p:grpSpPr>
        <p:sp>
          <p:nvSpPr>
            <p:cNvPr id="12" name="Rectangular Callout 11"/>
            <p:cNvSpPr/>
            <p:nvPr/>
          </p:nvSpPr>
          <p:spPr>
            <a:xfrm>
              <a:off x="5236928" y="2252201"/>
              <a:ext cx="2743201" cy="1535699"/>
            </a:xfrm>
            <a:prstGeom prst="wedge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65528" y="2252201"/>
              <a:ext cx="2171701" cy="1631216"/>
            </a:xfrm>
            <a:prstGeom prst="rect">
              <a:avLst/>
            </a:prstGeom>
            <a:noFill/>
            <a:ln>
              <a:noFill/>
            </a:ln>
          </p:spPr>
          <p:txBody>
            <a:bodyPr wrap="square" rtlCol="0">
              <a:spAutoFit/>
            </a:bodyPr>
            <a:lstStyle/>
            <a:p>
              <a:r>
                <a:rPr lang="en" sz="2000" dirty="0" smtClean="0">
                  <a:solidFill>
                    <a:schemeClr val="dk1"/>
                  </a:solidFill>
                  <a:latin typeface="French Script MT" panose="03020402040607040605" pitchFamily="66" charset="0"/>
                  <a:ea typeface="Corsiva"/>
                  <a:cs typeface="Corsiva"/>
                  <a:sym typeface="Corsiva"/>
                </a:rPr>
                <a:t>Exactly! The mold </a:t>
              </a:r>
              <a:r>
                <a:rPr lang="en" sz="2000" dirty="0">
                  <a:solidFill>
                    <a:schemeClr val="dk1"/>
                  </a:solidFill>
                  <a:latin typeface="French Script MT" panose="03020402040607040605" pitchFamily="66" charset="0"/>
                  <a:ea typeface="Corsiva"/>
                  <a:cs typeface="Corsiva"/>
                  <a:sym typeface="Corsiva"/>
                </a:rPr>
                <a:t>population had a very drastic decrease at the top plots but not as severely at the bottom </a:t>
              </a:r>
              <a:r>
                <a:rPr lang="en" sz="2000" dirty="0" smtClean="0">
                  <a:solidFill>
                    <a:schemeClr val="dk1"/>
                  </a:solidFill>
                  <a:latin typeface="French Script MT" panose="03020402040607040605" pitchFamily="66" charset="0"/>
                  <a:ea typeface="Corsiva"/>
                  <a:cs typeface="Corsiva"/>
                  <a:sym typeface="Corsiva"/>
                </a:rPr>
                <a:t>plots.</a:t>
              </a:r>
              <a:endParaRPr lang="en-US" sz="2000" dirty="0">
                <a:latin typeface="French Script MT" panose="03020402040607040605" pitchFamily="66" charset="0"/>
              </a:endParaRPr>
            </a:p>
          </p:txBody>
        </p:sp>
      </p:grpSp>
      <p:grpSp>
        <p:nvGrpSpPr>
          <p:cNvPr id="6" name="Group 5"/>
          <p:cNvGrpSpPr/>
          <p:nvPr/>
        </p:nvGrpSpPr>
        <p:grpSpPr>
          <a:xfrm>
            <a:off x="891491" y="2147369"/>
            <a:ext cx="4201399" cy="1754326"/>
            <a:chOff x="926750" y="2285456"/>
            <a:chExt cx="4201399" cy="1754326"/>
          </a:xfrm>
        </p:grpSpPr>
        <p:sp>
          <p:nvSpPr>
            <p:cNvPr id="9" name="Rectangular Callout 8"/>
            <p:cNvSpPr/>
            <p:nvPr/>
          </p:nvSpPr>
          <p:spPr>
            <a:xfrm>
              <a:off x="926750" y="2561528"/>
              <a:ext cx="4178653" cy="1454596"/>
            </a:xfrm>
            <a:prstGeom prst="wedgeRectCallout">
              <a:avLst>
                <a:gd name="adj1" fmla="val -20833"/>
                <a:gd name="adj2" fmla="val 700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TextBox 13"/>
            <p:cNvSpPr txBox="1"/>
            <p:nvPr/>
          </p:nvSpPr>
          <p:spPr>
            <a:xfrm>
              <a:off x="949496" y="2285456"/>
              <a:ext cx="4178653" cy="1754326"/>
            </a:xfrm>
            <a:prstGeom prst="rect">
              <a:avLst/>
            </a:prstGeom>
            <a:solidFill>
              <a:schemeClr val="bg1"/>
            </a:solidFill>
            <a:ln>
              <a:noFill/>
            </a:ln>
          </p:spPr>
          <p:txBody>
            <a:bodyPr wrap="square" rtlCol="0">
              <a:spAutoFit/>
            </a:bodyPr>
            <a:lstStyle/>
            <a:p>
              <a:pPr lvl="0"/>
              <a:r>
                <a:rPr lang="en" sz="1800" dirty="0">
                  <a:latin typeface="French Script MT" panose="03020402040607040605" pitchFamily="66" charset="0"/>
                  <a:ea typeface="Corsiva"/>
                  <a:cs typeface="Corsiva"/>
                  <a:sym typeface="Corsiva"/>
                </a:rPr>
                <a:t>Three witches were performing an experiment about the impact of erosion on fungi density. I think their guess about its effect was wrong bec</a:t>
              </a:r>
              <a:r>
                <a:rPr lang="en-US" sz="1800" dirty="0">
                  <a:latin typeface="French Script MT" panose="03020402040607040605" pitchFamily="66" charset="0"/>
                  <a:ea typeface="Corsiva"/>
                  <a:cs typeface="Corsiva"/>
                  <a:sym typeface="Corsiva"/>
                </a:rPr>
                <a:t>au</a:t>
              </a:r>
              <a:r>
                <a:rPr lang="en" sz="1800" dirty="0">
                  <a:latin typeface="French Script MT" panose="03020402040607040605" pitchFamily="66" charset="0"/>
                  <a:ea typeface="Corsiva"/>
                  <a:cs typeface="Corsiva"/>
                  <a:sym typeface="Corsiva"/>
                </a:rPr>
                <a:t>se the fungi population at the bottom and top of the hill both decreased, even though they thought the population at the top would decrease and the population at the bottom would increase</a:t>
              </a:r>
              <a:r>
                <a:rPr lang="en" sz="1800" dirty="0" smtClean="0">
                  <a:latin typeface="French Script MT" panose="03020402040607040605" pitchFamily="66" charset="0"/>
                  <a:ea typeface="Corsiva"/>
                  <a:cs typeface="Corsiva"/>
                  <a:sym typeface="Corsiva"/>
                </a:rPr>
                <a:t>.</a:t>
              </a:r>
              <a:endParaRPr lang="en" sz="1800" dirty="0">
                <a:latin typeface="French Script MT" panose="03020402040607040605" pitchFamily="66" charset="0"/>
              </a:endParaRPr>
            </a:p>
          </p:txBody>
        </p:sp>
      </p:grpSp>
      <p:grpSp>
        <p:nvGrpSpPr>
          <p:cNvPr id="5" name="Group 4"/>
          <p:cNvGrpSpPr/>
          <p:nvPr/>
        </p:nvGrpSpPr>
        <p:grpSpPr>
          <a:xfrm>
            <a:off x="963874" y="2426936"/>
            <a:ext cx="4129016" cy="1489575"/>
            <a:chOff x="2429048" y="4303199"/>
            <a:chExt cx="4232278" cy="1489575"/>
          </a:xfrm>
        </p:grpSpPr>
        <p:sp>
          <p:nvSpPr>
            <p:cNvPr id="15" name="Rectangular Callout 14"/>
            <p:cNvSpPr/>
            <p:nvPr/>
          </p:nvSpPr>
          <p:spPr>
            <a:xfrm>
              <a:off x="2482673" y="4338178"/>
              <a:ext cx="4178653" cy="1454596"/>
            </a:xfrm>
            <a:prstGeom prst="wedgeRectCallout">
              <a:avLst>
                <a:gd name="adj1" fmla="val -20833"/>
                <a:gd name="adj2" fmla="val 700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TextBox 9"/>
            <p:cNvSpPr txBox="1"/>
            <p:nvPr/>
          </p:nvSpPr>
          <p:spPr>
            <a:xfrm>
              <a:off x="2429048" y="4303199"/>
              <a:ext cx="4178653" cy="1477328"/>
            </a:xfrm>
            <a:prstGeom prst="rect">
              <a:avLst/>
            </a:prstGeom>
            <a:solidFill>
              <a:schemeClr val="bg1"/>
            </a:solidFill>
            <a:ln>
              <a:noFill/>
            </a:ln>
          </p:spPr>
          <p:txBody>
            <a:bodyPr wrap="square" rtlCol="0">
              <a:spAutoFit/>
            </a:bodyPr>
            <a:lstStyle/>
            <a:p>
              <a:pPr lvl="0"/>
              <a:r>
                <a:rPr lang="en" sz="1800" dirty="0">
                  <a:solidFill>
                    <a:schemeClr val="dk1"/>
                  </a:solidFill>
                  <a:latin typeface="French Script MT" panose="03020402040607040605" pitchFamily="66" charset="0"/>
                  <a:ea typeface="Corsiva"/>
                  <a:cs typeface="Corsiva"/>
                  <a:sym typeface="Corsiva"/>
                </a:rPr>
                <a:t>Right! </a:t>
              </a:r>
              <a:r>
                <a:rPr lang="en" sz="1800" dirty="0" smtClean="0">
                  <a:solidFill>
                    <a:schemeClr val="dk1"/>
                  </a:solidFill>
                  <a:latin typeface="French Script MT" panose="03020402040607040605" pitchFamily="66" charset="0"/>
                  <a:ea typeface="Corsiva"/>
                  <a:cs typeface="Corsiva"/>
                  <a:sym typeface="Corsiva"/>
                </a:rPr>
                <a:t>Also, the </a:t>
              </a:r>
              <a:r>
                <a:rPr lang="en" sz="1800" dirty="0">
                  <a:solidFill>
                    <a:schemeClr val="dk1"/>
                  </a:solidFill>
                  <a:latin typeface="French Script MT" panose="03020402040607040605" pitchFamily="66" charset="0"/>
                  <a:ea typeface="Corsiva"/>
                  <a:cs typeface="Corsiva"/>
                  <a:sym typeface="Corsiva"/>
                </a:rPr>
                <a:t>yeast population had a stable decrease which indicates that there was another environmental factor impacting the yeast population. Hopefully in the future the </a:t>
              </a:r>
              <a:r>
                <a:rPr lang="en" sz="1800" dirty="0" smtClean="0">
                  <a:solidFill>
                    <a:schemeClr val="dk1"/>
                  </a:solidFill>
                  <a:latin typeface="French Script MT" panose="03020402040607040605" pitchFamily="66" charset="0"/>
                  <a:ea typeface="Corsiva"/>
                  <a:cs typeface="Corsiva"/>
                  <a:sym typeface="Corsiva"/>
                </a:rPr>
                <a:t>witches can </a:t>
              </a:r>
              <a:r>
                <a:rPr lang="en" sz="1800" dirty="0">
                  <a:solidFill>
                    <a:schemeClr val="dk1"/>
                  </a:solidFill>
                  <a:latin typeface="French Script MT" panose="03020402040607040605" pitchFamily="66" charset="0"/>
                  <a:ea typeface="Corsiva"/>
                  <a:cs typeface="Corsiva"/>
                  <a:sym typeface="Corsiva"/>
                </a:rPr>
                <a:t>test </a:t>
              </a:r>
              <a:r>
                <a:rPr lang="en" sz="1800" dirty="0">
                  <a:solidFill>
                    <a:schemeClr val="dk1"/>
                  </a:solidFill>
                  <a:latin typeface="French Script MT" panose="03020402040607040605" pitchFamily="66" charset="0"/>
                  <a:ea typeface="Corsiva"/>
                </a:rPr>
                <a:t>the impact of temperture on the yeast </a:t>
              </a:r>
              <a:r>
                <a:rPr lang="en" sz="1800" dirty="0" smtClean="0">
                  <a:solidFill>
                    <a:schemeClr val="dk1"/>
                  </a:solidFill>
                  <a:latin typeface="French Script MT" panose="03020402040607040605" pitchFamily="66" charset="0"/>
                  <a:ea typeface="Corsiva"/>
                </a:rPr>
                <a:t>populaton because </a:t>
              </a:r>
              <a:r>
                <a:rPr lang="en-US" sz="1800" dirty="0" smtClean="0">
                  <a:solidFill>
                    <a:schemeClr val="dk1"/>
                  </a:solidFill>
                  <a:latin typeface="French Script MT" panose="03020402040607040605" pitchFamily="66" charset="0"/>
                  <a:ea typeface="Corsiva"/>
                </a:rPr>
                <a:t>I</a:t>
              </a:r>
              <a:r>
                <a:rPr lang="en" sz="1800" dirty="0" smtClean="0">
                  <a:solidFill>
                    <a:schemeClr val="dk1"/>
                  </a:solidFill>
                  <a:latin typeface="French Script MT" panose="03020402040607040605" pitchFamily="66" charset="0"/>
                  <a:ea typeface="Corsiva"/>
                </a:rPr>
                <a:t> think that’s what caused it.</a:t>
              </a:r>
              <a:endParaRPr lang="en" sz="1800" dirty="0">
                <a:solidFill>
                  <a:schemeClr val="dk1"/>
                </a:solidFill>
                <a:latin typeface="French Script MT" panose="03020402040607040605" pitchFamily="66" charset="0"/>
              </a:endParaRPr>
            </a:p>
          </p:txBody>
        </p:sp>
      </p:grpSp>
      <p:pic>
        <p:nvPicPr>
          <p:cNvPr id="18" name="Shape 215"/>
          <p:cNvPicPr preferRelativeResize="0"/>
          <p:nvPr/>
        </p:nvPicPr>
        <p:blipFill>
          <a:blip r:embed="rId3">
            <a:clrChange>
              <a:clrFrom>
                <a:srgbClr val="FFFFFF"/>
              </a:clrFrom>
              <a:clrTo>
                <a:srgbClr val="FFFFFF">
                  <a:alpha val="0"/>
                </a:srgbClr>
              </a:clrTo>
            </a:clrChange>
          </a:blip>
          <a:stretch>
            <a:fillRect/>
          </a:stretch>
        </p:blipFill>
        <p:spPr>
          <a:xfrm>
            <a:off x="2102401" y="3733800"/>
            <a:ext cx="1662598" cy="1928399"/>
          </a:xfrm>
          <a:prstGeom prst="rect">
            <a:avLst/>
          </a:prstGeom>
        </p:spPr>
      </p:pic>
      <p:pic>
        <p:nvPicPr>
          <p:cNvPr id="19" name="Shape 215"/>
          <p:cNvPicPr preferRelativeResize="0"/>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5656029" y="3862598"/>
            <a:ext cx="1718141" cy="1888295"/>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Shape 37"/>
          <p:cNvPicPr preferRelativeResize="0"/>
          <p:nvPr/>
        </p:nvPicPr>
        <p:blipFill>
          <a:blip r:embed="rId3"/>
          <a:stretch>
            <a:fillRect/>
          </a:stretch>
        </p:blipFill>
        <p:spPr>
          <a:xfrm>
            <a:off x="533673" y="306724"/>
            <a:ext cx="8076649" cy="6491599"/>
          </a:xfrm>
          <a:prstGeom prst="rect">
            <a:avLst/>
          </a:prstGeom>
        </p:spPr>
      </p:pic>
      <p:sp>
        <p:nvSpPr>
          <p:cNvPr id="38" name="Shape 38"/>
          <p:cNvSpPr txBox="1"/>
          <p:nvPr/>
        </p:nvSpPr>
        <p:spPr>
          <a:xfrm>
            <a:off x="1208690" y="914400"/>
            <a:ext cx="2936999" cy="4804800"/>
          </a:xfrm>
          <a:prstGeom prst="rect">
            <a:avLst/>
          </a:prstGeom>
        </p:spPr>
        <p:txBody>
          <a:bodyPr lIns="91425" tIns="91425" rIns="91425" bIns="91425" anchor="t" anchorCtr="0">
            <a:noAutofit/>
          </a:bodyPr>
          <a:lstStyle/>
          <a:p>
            <a:pPr lvl="0" rtl="0">
              <a:spcBef>
                <a:spcPts val="0"/>
              </a:spcBef>
              <a:buNone/>
            </a:pPr>
            <a:r>
              <a:rPr lang="en" sz="7200" dirty="0">
                <a:latin typeface="French Script MT" panose="03020402040607040605" pitchFamily="66" charset="0"/>
                <a:ea typeface="Corsiva"/>
                <a:cs typeface="Corsiva"/>
                <a:sym typeface="Corsiva"/>
              </a:rPr>
              <a:t>There lived a kingdom of  Fungi</a:t>
            </a:r>
          </a:p>
        </p:txBody>
      </p:sp>
      <p:pic>
        <p:nvPicPr>
          <p:cNvPr id="39" name="Shape 39"/>
          <p:cNvPicPr preferRelativeResize="0"/>
          <p:nvPr/>
        </p:nvPicPr>
        <p:blipFill rotWithShape="1">
          <a:blip r:embed="rId4"/>
          <a:srcRect l="4040" t="2674" r="1127" b="3336"/>
          <a:stretch/>
        </p:blipFill>
        <p:spPr>
          <a:xfrm>
            <a:off x="4876800" y="914400"/>
            <a:ext cx="3255170" cy="4661338"/>
          </a:xfrm>
          <a:prstGeom prst="rect">
            <a:avLst/>
          </a:prstGeom>
          <a:ln>
            <a:noFill/>
          </a:ln>
          <a:effectLst>
            <a:softEdge rad="317500"/>
          </a:effectLst>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3505200" cy="4708981"/>
          </a:xfrm>
          <a:prstGeom prst="rect">
            <a:avLst/>
          </a:prstGeom>
          <a:noFill/>
        </p:spPr>
        <p:txBody>
          <a:bodyPr wrap="square" rtlCol="0">
            <a:spAutoFit/>
          </a:bodyPr>
          <a:lstStyle/>
          <a:p>
            <a:r>
              <a:rPr lang="en-US" sz="6000" dirty="0" smtClean="0">
                <a:latin typeface="French Script MT" panose="03020402040607040605" pitchFamily="66" charset="0"/>
              </a:rPr>
              <a:t>Then, Princess Fiona and Prince Frank lived happily ever after!</a:t>
            </a:r>
            <a:endParaRPr lang="en-US" sz="6000" dirty="0">
              <a:latin typeface="French Script MT" panose="03020402040607040605" pitchFamily="66" charset="0"/>
            </a:endParaRPr>
          </a:p>
        </p:txBody>
      </p:sp>
      <p:pic>
        <p:nvPicPr>
          <p:cNvPr id="4098" name="Picture 2" descr="C:\Users\shippes\AppData\Local\Microsoft\Windows\Temporary Internet Files\Content.IE5\30M0OI55\MP9004464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89212"/>
            <a:ext cx="3411820" cy="5109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Shape 215"/>
          <p:cNvPicPr preferRelativeResize="0"/>
          <p:nvPr/>
        </p:nvPicPr>
        <p:blipFill>
          <a:blip r:embed="rId3">
            <a:clrChange>
              <a:clrFrom>
                <a:srgbClr val="FFFFFF"/>
              </a:clrFrom>
              <a:clrTo>
                <a:srgbClr val="FFFFFF">
                  <a:alpha val="0"/>
                </a:srgbClr>
              </a:clrTo>
            </a:clrChange>
          </a:blip>
          <a:stretch>
            <a:fillRect/>
          </a:stretch>
        </p:blipFill>
        <p:spPr>
          <a:xfrm>
            <a:off x="6116425" y="897340"/>
            <a:ext cx="1328288" cy="1699799"/>
          </a:xfrm>
          <a:prstGeom prst="rect">
            <a:avLst/>
          </a:prstGeom>
        </p:spPr>
      </p:pic>
      <p:pic>
        <p:nvPicPr>
          <p:cNvPr id="4" name="Shape 215"/>
          <p:cNvPicPr preferRelativeResize="0"/>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5257800" y="898477"/>
            <a:ext cx="1447800" cy="1659695"/>
          </a:xfrm>
          <a:prstGeom prst="rect">
            <a:avLst/>
          </a:prstGeom>
        </p:spPr>
      </p:pic>
    </p:spTree>
    <p:extLst>
      <p:ext uri="{BB962C8B-B14F-4D97-AF65-F5344CB8AC3E}">
        <p14:creationId xmlns:p14="http://schemas.microsoft.com/office/powerpoint/2010/main" val="42569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86800" cy="655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162636"/>
            <a:ext cx="8229600" cy="5909310"/>
          </a:xfrm>
          <a:prstGeom prst="rect">
            <a:avLst/>
          </a:prstGeom>
          <a:noFill/>
        </p:spPr>
        <p:txBody>
          <a:bodyPr wrap="square" rtlCol="0">
            <a:spAutoFit/>
          </a:bodyPr>
          <a:lstStyle/>
          <a:p>
            <a:r>
              <a:rPr lang="en-US" sz="1800" dirty="0" smtClean="0"/>
              <a:t>Works Cited:</a:t>
            </a:r>
          </a:p>
          <a:p>
            <a:pPr marL="342900" indent="-342900">
              <a:buFont typeface="+mj-lt"/>
              <a:buAutoNum type="arabicPeriod"/>
            </a:pPr>
            <a:r>
              <a:rPr lang="en-US" sz="1800" u="sng" dirty="0" smtClean="0">
                <a:hlinkClick r:id="rId3"/>
              </a:rPr>
              <a:t>http</a:t>
            </a:r>
            <a:r>
              <a:rPr lang="en-US" sz="1800" u="sng" dirty="0">
                <a:hlinkClick r:id="rId3"/>
              </a:rPr>
              <a:t>://galleryhip.com/old-leather-blank-book-cover.html</a:t>
            </a:r>
            <a:r>
              <a:rPr lang="en-US" sz="1800" dirty="0"/>
              <a:t> </a:t>
            </a:r>
            <a:endParaRPr lang="en-US" sz="1800" dirty="0" smtClean="0"/>
          </a:p>
          <a:p>
            <a:pPr marL="342900" indent="-342900">
              <a:buFont typeface="+mj-lt"/>
              <a:buAutoNum type="arabicPeriod"/>
            </a:pPr>
            <a:r>
              <a:rPr lang="en-US" sz="1800" u="sng" dirty="0">
                <a:hlinkClick r:id="rId4"/>
              </a:rPr>
              <a:t>http://</a:t>
            </a:r>
            <a:r>
              <a:rPr lang="en-US" sz="1800" u="sng" dirty="0" smtClean="0">
                <a:hlinkClick r:id="rId4"/>
              </a:rPr>
              <a:t>www.deviantart.com/art/open-book-template-PSD-198829525</a:t>
            </a:r>
            <a:endParaRPr lang="en-US" sz="1800" u="sng" dirty="0" smtClean="0"/>
          </a:p>
          <a:p>
            <a:pPr marL="342900" indent="-342900">
              <a:buFont typeface="+mj-lt"/>
              <a:buAutoNum type="arabicPeriod"/>
            </a:pPr>
            <a:r>
              <a:rPr lang="en-US" sz="1800" u="sng" dirty="0">
                <a:hlinkClick r:id="rId5"/>
              </a:rPr>
              <a:t>http://mykpopfanfic.wordpress.com/2010/04/02/frog-kingdom/cartoon-castle</a:t>
            </a:r>
            <a:r>
              <a:rPr lang="en-US" sz="1800" u="sng" dirty="0" smtClean="0">
                <a:hlinkClick r:id="rId5"/>
              </a:rPr>
              <a:t>/</a:t>
            </a:r>
            <a:endParaRPr lang="en-US" sz="1800" u="sng" dirty="0" smtClean="0"/>
          </a:p>
          <a:p>
            <a:pPr marL="342900" indent="-342900">
              <a:buFont typeface="+mj-lt"/>
              <a:buAutoNum type="arabicPeriod"/>
            </a:pPr>
            <a:r>
              <a:rPr lang="en-US" sz="1800" u="sng" dirty="0">
                <a:hlinkClick r:id="rId6"/>
              </a:rPr>
              <a:t>http://images.clipartlogo.com/files/images/40/400384/mushroom-clip-art_t.jpg</a:t>
            </a:r>
            <a:r>
              <a:rPr lang="en-US" sz="1800" u="sng" dirty="0" smtClean="0"/>
              <a:t> </a:t>
            </a:r>
          </a:p>
          <a:p>
            <a:pPr marL="342900" indent="-342900">
              <a:buFont typeface="+mj-lt"/>
              <a:buAutoNum type="arabicPeriod"/>
            </a:pPr>
            <a:r>
              <a:rPr lang="en-US" sz="1800" u="sng" dirty="0">
                <a:hlinkClick r:id="rId7"/>
              </a:rPr>
              <a:t>http://</a:t>
            </a:r>
            <a:r>
              <a:rPr lang="en-US" sz="1800" u="sng" dirty="0" smtClean="0">
                <a:hlinkClick r:id="rId7"/>
              </a:rPr>
              <a:t>vector.me/files/images/2/3/234678/cartoon_mushrooms_vector_set.jpg</a:t>
            </a:r>
            <a:endParaRPr lang="en-US" sz="1800" u="sng" dirty="0" smtClean="0"/>
          </a:p>
          <a:p>
            <a:pPr marL="342900" indent="-342900">
              <a:buFont typeface="+mj-lt"/>
              <a:buAutoNum type="arabicPeriod"/>
            </a:pPr>
            <a:r>
              <a:rPr lang="en-US" sz="1800" u="sng" dirty="0">
                <a:hlinkClick r:id="rId8"/>
              </a:rPr>
              <a:t>https://</a:t>
            </a:r>
            <a:r>
              <a:rPr lang="en-US" sz="1800" u="sng" dirty="0" smtClean="0">
                <a:hlinkClick r:id="rId8"/>
              </a:rPr>
              <a:t>www.etsy.com/market/bacteria</a:t>
            </a:r>
            <a:endParaRPr lang="en-US" sz="1800" u="sng" dirty="0" smtClean="0"/>
          </a:p>
          <a:p>
            <a:pPr marL="342900" indent="-342900">
              <a:buFont typeface="+mj-lt"/>
              <a:buAutoNum type="arabicPeriod"/>
            </a:pPr>
            <a:r>
              <a:rPr lang="en-US" sz="1800" u="sng" dirty="0">
                <a:hlinkClick r:id="rId9"/>
              </a:rPr>
              <a:t>http://</a:t>
            </a:r>
            <a:r>
              <a:rPr lang="en-US" sz="1800" u="sng" dirty="0" smtClean="0">
                <a:hlinkClick r:id="rId9"/>
              </a:rPr>
              <a:t>uhome.in/wp-content/uploads/2012/07/cartoon-plants-and-flowers.jpg</a:t>
            </a:r>
            <a:endParaRPr lang="en-US" sz="1800" u="sng" dirty="0" smtClean="0"/>
          </a:p>
          <a:p>
            <a:pPr marL="342900" indent="-342900">
              <a:buFont typeface="+mj-lt"/>
              <a:buAutoNum type="arabicPeriod"/>
            </a:pPr>
            <a:r>
              <a:rPr lang="en-US" sz="1800" u="sng" dirty="0">
                <a:hlinkClick r:id="rId10"/>
              </a:rPr>
              <a:t>http://www.wallpapersfunny.com/wallpapers/nature-plants-green-grass-funny-wallpaper-1024x768.jpg</a:t>
            </a:r>
            <a:r>
              <a:rPr lang="en-US" sz="1800" dirty="0" smtClean="0"/>
              <a:t> </a:t>
            </a:r>
          </a:p>
          <a:p>
            <a:pPr marL="342900" indent="-342900">
              <a:buFont typeface="+mj-lt"/>
              <a:buAutoNum type="arabicPeriod"/>
            </a:pPr>
            <a:r>
              <a:rPr lang="en-US" sz="1800" u="sng" dirty="0">
                <a:hlinkClick r:id="rId11"/>
              </a:rPr>
              <a:t>http://</a:t>
            </a:r>
            <a:r>
              <a:rPr lang="en-US" sz="1800" u="sng" dirty="0" smtClean="0">
                <a:hlinkClick r:id="rId11"/>
              </a:rPr>
              <a:t>www.clipartof.com/portfolio/cthoman/illustration/sick-corn-mascot-1125600.html</a:t>
            </a:r>
            <a:endParaRPr lang="en-US" sz="1800" u="sng" dirty="0" smtClean="0"/>
          </a:p>
          <a:p>
            <a:pPr marL="342900" indent="-342900">
              <a:buFont typeface="+mj-lt"/>
              <a:buAutoNum type="arabicPeriod"/>
            </a:pPr>
            <a:r>
              <a:rPr lang="en-US" sz="1800" u="sng" dirty="0">
                <a:hlinkClick r:id="rId12"/>
              </a:rPr>
              <a:t>http://</a:t>
            </a:r>
            <a:r>
              <a:rPr lang="en-US" sz="1800" u="sng" dirty="0" smtClean="0">
                <a:hlinkClick r:id="rId12"/>
              </a:rPr>
              <a:t>www.toonvectors.com/clip-art/cartoon-palm-tree-sick/38861</a:t>
            </a:r>
            <a:endParaRPr lang="en-US" sz="1800" u="sng" dirty="0" smtClean="0"/>
          </a:p>
          <a:p>
            <a:pPr marL="342900" indent="-342900">
              <a:buFont typeface="+mj-lt"/>
              <a:buAutoNum type="arabicPeriod"/>
            </a:pPr>
            <a:r>
              <a:rPr lang="en-US" sz="1800" u="sng" dirty="0">
                <a:hlinkClick r:id="rId13"/>
              </a:rPr>
              <a:t>https://sites.psu.edu/seanwoconnor/the-perils-of-photoshop</a:t>
            </a:r>
            <a:r>
              <a:rPr lang="en-US" sz="1800" u="sng" dirty="0" smtClean="0">
                <a:hlinkClick r:id="rId13"/>
              </a:rPr>
              <a:t>/</a:t>
            </a:r>
            <a:endParaRPr lang="en-US" sz="1800" u="sng" dirty="0" smtClean="0"/>
          </a:p>
          <a:p>
            <a:pPr marL="342900" indent="-342900">
              <a:buFont typeface="+mj-lt"/>
              <a:buAutoNum type="arabicPeriod"/>
            </a:pPr>
            <a:r>
              <a:rPr lang="en-US" sz="1800" dirty="0">
                <a:hlinkClick r:id="rId14"/>
              </a:rPr>
              <a:t>http://</a:t>
            </a:r>
            <a:r>
              <a:rPr lang="en-US" sz="1800" dirty="0" smtClean="0">
                <a:hlinkClick r:id="rId14"/>
              </a:rPr>
              <a:t>www.colesvillenursery.com/wp/wp-content/themes/colesville-nursery/images/header-photo-the-dirt.jpg</a:t>
            </a:r>
            <a:r>
              <a:rPr lang="en-US" sz="1800" dirty="0" smtClean="0"/>
              <a:t> </a:t>
            </a:r>
            <a:endParaRPr lang="en-US" sz="1800" dirty="0" smtClean="0"/>
          </a:p>
          <a:p>
            <a:pPr marL="342900" indent="-342900">
              <a:buFont typeface="+mj-lt"/>
              <a:buAutoNum type="arabicPeriod"/>
            </a:pPr>
            <a:r>
              <a:rPr lang="en-US" sz="1800" dirty="0">
                <a:hlinkClick r:id="rId15"/>
              </a:rPr>
              <a:t>http://</a:t>
            </a:r>
            <a:r>
              <a:rPr lang="en-US" sz="1800" dirty="0" smtClean="0">
                <a:hlinkClick r:id="rId15"/>
              </a:rPr>
              <a:t>lowres.jantoo.com/industry-factory-factory_worker-production-products-production_line-00800159_low.jpg</a:t>
            </a:r>
            <a:endParaRPr lang="en-US" sz="1800" dirty="0" smtClean="0"/>
          </a:p>
          <a:p>
            <a:pPr marL="342900" indent="-342900">
              <a:buFont typeface="+mj-lt"/>
              <a:buAutoNum type="arabicPeriod"/>
            </a:pPr>
            <a:r>
              <a:rPr lang="en-US" sz="1800" dirty="0">
                <a:hlinkClick r:id="rId16"/>
              </a:rPr>
              <a:t>http://foodwallpaper.info/healthy-food-clipart</a:t>
            </a:r>
            <a:r>
              <a:rPr lang="en-US" sz="1800" dirty="0" smtClean="0">
                <a:hlinkClick r:id="rId16"/>
              </a:rPr>
              <a:t>/</a:t>
            </a:r>
            <a:r>
              <a:rPr lang="en-US" sz="1800" dirty="0" smtClean="0"/>
              <a:t> </a:t>
            </a:r>
            <a:endParaRPr lang="en-US" sz="1800" dirty="0" smtClean="0"/>
          </a:p>
        </p:txBody>
      </p:sp>
    </p:spTree>
    <p:extLst>
      <p:ext uri="{BB962C8B-B14F-4D97-AF65-F5344CB8AC3E}">
        <p14:creationId xmlns:p14="http://schemas.microsoft.com/office/powerpoint/2010/main" val="378137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p:cNvPicPr preferRelativeResize="0"/>
          <p:nvPr/>
        </p:nvPicPr>
        <p:blipFill>
          <a:blip r:embed="rId3"/>
          <a:stretch>
            <a:fillRect/>
          </a:stretch>
        </p:blipFill>
        <p:spPr>
          <a:xfrm>
            <a:off x="533673" y="306725"/>
            <a:ext cx="8076649" cy="6491599"/>
          </a:xfrm>
          <a:prstGeom prst="rect">
            <a:avLst/>
          </a:prstGeom>
        </p:spPr>
      </p:pic>
      <p:sp>
        <p:nvSpPr>
          <p:cNvPr id="45" name="Shape 45"/>
          <p:cNvSpPr txBox="1"/>
          <p:nvPr/>
        </p:nvSpPr>
        <p:spPr>
          <a:xfrm>
            <a:off x="1055075" y="613075"/>
            <a:ext cx="2994299" cy="755699"/>
          </a:xfrm>
          <a:prstGeom prst="rect">
            <a:avLst/>
          </a:prstGeom>
        </p:spPr>
        <p:txBody>
          <a:bodyPr lIns="91425" tIns="91425" rIns="91425" bIns="91425" anchor="t" anchorCtr="0">
            <a:noAutofit/>
          </a:bodyPr>
          <a:lstStyle/>
          <a:p>
            <a:pPr lvl="0" rtl="0">
              <a:spcBef>
                <a:spcPts val="0"/>
              </a:spcBef>
              <a:buNone/>
            </a:pPr>
            <a:r>
              <a:rPr lang="en-US" sz="5400" dirty="0">
                <a:latin typeface="French Script MT" panose="03020402040607040605" pitchFamily="66" charset="0"/>
                <a:ea typeface="Corsiva"/>
                <a:cs typeface="Corsiva"/>
                <a:sym typeface="Corsiva"/>
              </a:rPr>
              <a:t>t</a:t>
            </a:r>
            <a:r>
              <a:rPr lang="en" sz="5400" dirty="0" smtClean="0">
                <a:latin typeface="French Script MT" panose="03020402040607040605" pitchFamily="66" charset="0"/>
                <a:ea typeface="Corsiva"/>
                <a:cs typeface="Corsiva"/>
                <a:sym typeface="Corsiva"/>
              </a:rPr>
              <a:t>hat was inhabited by</a:t>
            </a:r>
            <a:endParaRPr lang="en" sz="5400" dirty="0">
              <a:latin typeface="French Script MT" panose="03020402040607040605" pitchFamily="66" charset="0"/>
              <a:ea typeface="Corsiva"/>
              <a:cs typeface="Corsiva"/>
              <a:sym typeface="Corsiva"/>
            </a:endParaRPr>
          </a:p>
        </p:txBody>
      </p:sp>
      <p:sp>
        <p:nvSpPr>
          <p:cNvPr id="46" name="Shape 46"/>
          <p:cNvSpPr txBox="1"/>
          <p:nvPr/>
        </p:nvSpPr>
        <p:spPr>
          <a:xfrm>
            <a:off x="1301985" y="2604200"/>
            <a:ext cx="2994299" cy="755699"/>
          </a:xfrm>
          <a:prstGeom prst="rect">
            <a:avLst/>
          </a:prstGeom>
        </p:spPr>
        <p:txBody>
          <a:bodyPr lIns="91425" tIns="91425" rIns="91425" bIns="91425" anchor="t" anchorCtr="0">
            <a:noAutofit/>
          </a:bodyPr>
          <a:lstStyle/>
          <a:p>
            <a:pPr lvl="0" rtl="0">
              <a:spcBef>
                <a:spcPts val="0"/>
              </a:spcBef>
              <a:buNone/>
            </a:pPr>
            <a:r>
              <a:rPr lang="en" sz="3600" dirty="0" smtClean="0">
                <a:latin typeface="French Script MT" panose="03020402040607040605" pitchFamily="66" charset="0"/>
                <a:ea typeface="Corsiva"/>
                <a:cs typeface="Corsiva"/>
                <a:sym typeface="Corsiva"/>
              </a:rPr>
              <a:t>Princess Fiona</a:t>
            </a:r>
            <a:r>
              <a:rPr lang="en" sz="3600" dirty="0">
                <a:latin typeface="French Script MT" panose="03020402040607040605" pitchFamily="66" charset="0"/>
                <a:ea typeface="Corsiva"/>
                <a:cs typeface="Corsiva"/>
                <a:sym typeface="Corsiva"/>
              </a:rPr>
              <a:t>...</a:t>
            </a:r>
          </a:p>
        </p:txBody>
      </p:sp>
      <p:sp>
        <p:nvSpPr>
          <p:cNvPr id="47" name="Shape 47"/>
          <p:cNvSpPr txBox="1"/>
          <p:nvPr/>
        </p:nvSpPr>
        <p:spPr>
          <a:xfrm>
            <a:off x="4858400" y="2168977"/>
            <a:ext cx="3368399" cy="674235"/>
          </a:xfrm>
          <a:prstGeom prst="rect">
            <a:avLst/>
          </a:prstGeom>
        </p:spPr>
        <p:txBody>
          <a:bodyPr lIns="91425" tIns="91425" rIns="91425" bIns="91425" anchor="t" anchorCtr="0">
            <a:noAutofit/>
          </a:bodyPr>
          <a:lstStyle/>
          <a:p>
            <a:pPr lvl="0" rtl="0">
              <a:spcBef>
                <a:spcPts val="0"/>
              </a:spcBef>
              <a:buNone/>
            </a:pPr>
            <a:r>
              <a:rPr lang="en" sz="3600" dirty="0">
                <a:latin typeface="French Script MT" panose="03020402040607040605" pitchFamily="66" charset="0"/>
                <a:ea typeface="Corsiva"/>
                <a:cs typeface="Corsiva"/>
                <a:sym typeface="Corsiva"/>
              </a:rPr>
              <a:t>Melvin the Mold</a:t>
            </a:r>
          </a:p>
          <a:p>
            <a:pPr lvl="0" rtl="0">
              <a:spcBef>
                <a:spcPts val="0"/>
              </a:spcBef>
              <a:buNone/>
            </a:pPr>
            <a:r>
              <a:rPr lang="en" sz="3600" dirty="0">
                <a:latin typeface="Corsiva"/>
                <a:ea typeface="Corsiva"/>
                <a:cs typeface="Corsiva"/>
                <a:sym typeface="Corsiva"/>
              </a:rPr>
              <a:t> </a:t>
            </a:r>
          </a:p>
          <a:p>
            <a:pPr lvl="0" rtl="0">
              <a:spcBef>
                <a:spcPts val="0"/>
              </a:spcBef>
              <a:buNone/>
            </a:pPr>
            <a:endParaRPr sz="3600" dirty="0">
              <a:solidFill>
                <a:schemeClr val="dk1"/>
              </a:solidFill>
              <a:latin typeface="Corsiva"/>
              <a:ea typeface="Corsiva"/>
              <a:cs typeface="Corsiva"/>
              <a:sym typeface="Corsiva"/>
            </a:endParaRPr>
          </a:p>
          <a:p>
            <a:pPr lvl="0" rtl="0">
              <a:spcBef>
                <a:spcPts val="0"/>
              </a:spcBef>
              <a:buNone/>
            </a:pPr>
            <a:endParaRPr sz="3600" dirty="0">
              <a:solidFill>
                <a:schemeClr val="dk1"/>
              </a:solidFill>
              <a:latin typeface="Corsiva"/>
              <a:ea typeface="Corsiva"/>
              <a:cs typeface="Corsiva"/>
              <a:sym typeface="Corsiva"/>
            </a:endParaRPr>
          </a:p>
          <a:p>
            <a:pPr lvl="0" rtl="0">
              <a:spcBef>
                <a:spcPts val="0"/>
              </a:spcBef>
              <a:buNone/>
            </a:pPr>
            <a:endParaRPr sz="3600" dirty="0">
              <a:latin typeface="Corsiva"/>
              <a:ea typeface="Corsiva"/>
              <a:cs typeface="Corsiva"/>
              <a:sym typeface="Corsiva"/>
            </a:endParaRPr>
          </a:p>
        </p:txBody>
      </p:sp>
      <p:sp>
        <p:nvSpPr>
          <p:cNvPr id="48" name="Shape 48"/>
          <p:cNvSpPr txBox="1"/>
          <p:nvPr/>
        </p:nvSpPr>
        <p:spPr>
          <a:xfrm>
            <a:off x="4858400" y="3495225"/>
            <a:ext cx="3207000" cy="825899"/>
          </a:xfrm>
          <a:prstGeom prst="rect">
            <a:avLst/>
          </a:prstGeom>
        </p:spPr>
        <p:txBody>
          <a:bodyPr lIns="91425" tIns="91425" rIns="91425" bIns="91425" anchor="t" anchorCtr="0">
            <a:noAutofit/>
          </a:bodyPr>
          <a:lstStyle/>
          <a:p>
            <a:pPr lvl="0" rtl="0">
              <a:spcBef>
                <a:spcPts val="0"/>
              </a:spcBef>
              <a:buNone/>
            </a:pPr>
            <a:endParaRPr sz="3600">
              <a:latin typeface="Corsiva"/>
              <a:ea typeface="Corsiva"/>
              <a:cs typeface="Corsiva"/>
              <a:sym typeface="Corsiva"/>
            </a:endParaRPr>
          </a:p>
        </p:txBody>
      </p:sp>
      <p:sp>
        <p:nvSpPr>
          <p:cNvPr id="49" name="Shape 49"/>
          <p:cNvSpPr txBox="1"/>
          <p:nvPr/>
        </p:nvSpPr>
        <p:spPr>
          <a:xfrm>
            <a:off x="4858400" y="613075"/>
            <a:ext cx="3207000" cy="825899"/>
          </a:xfrm>
          <a:prstGeom prst="rect">
            <a:avLst/>
          </a:prstGeom>
        </p:spPr>
        <p:txBody>
          <a:bodyPr lIns="91425" tIns="91425" rIns="91425" bIns="91425" anchor="t" anchorCtr="0">
            <a:noAutofit/>
          </a:bodyPr>
          <a:lstStyle/>
          <a:p>
            <a:pPr lvl="0" rtl="0">
              <a:spcBef>
                <a:spcPts val="0"/>
              </a:spcBef>
              <a:buNone/>
            </a:pPr>
            <a:r>
              <a:rPr lang="en" sz="5400" dirty="0">
                <a:latin typeface="French Script MT" panose="03020402040607040605" pitchFamily="66" charset="0"/>
                <a:ea typeface="Corsiva"/>
                <a:cs typeface="Corsiva"/>
                <a:sym typeface="Corsiva"/>
              </a:rPr>
              <a:t>and the Fungi Footmen...</a:t>
            </a:r>
          </a:p>
        </p:txBody>
      </p:sp>
      <p:pic>
        <p:nvPicPr>
          <p:cNvPr id="50" name="Shape 50"/>
          <p:cNvPicPr preferRelativeResize="0"/>
          <p:nvPr/>
        </p:nvPicPr>
        <p:blipFill>
          <a:blip r:embed="rId4">
            <a:clrChange>
              <a:clrFrom>
                <a:srgbClr val="FFFFFF"/>
              </a:clrFrom>
              <a:clrTo>
                <a:srgbClr val="FFFFFF">
                  <a:alpha val="0"/>
                </a:srgbClr>
              </a:clrTo>
            </a:clrChange>
          </a:blip>
          <a:stretch>
            <a:fillRect/>
          </a:stretch>
        </p:blipFill>
        <p:spPr>
          <a:xfrm>
            <a:off x="1328261" y="2881599"/>
            <a:ext cx="2447925" cy="2879050"/>
          </a:xfrm>
          <a:prstGeom prst="rect">
            <a:avLst/>
          </a:prstGeom>
        </p:spPr>
      </p:pic>
      <p:pic>
        <p:nvPicPr>
          <p:cNvPr id="51" name="Shape 51"/>
          <p:cNvPicPr preferRelativeResize="0"/>
          <p:nvPr/>
        </p:nvPicPr>
        <p:blipFill>
          <a:blip r:embed="rId5">
            <a:extLst>
              <a:ext uri="{BEBA8EAE-BF5A-486C-A8C5-ECC9F3942E4B}">
                <a14:imgProps xmlns:a14="http://schemas.microsoft.com/office/drawing/2010/main">
                  <a14:imgLayer r:embed="rId6">
                    <a14:imgEffect>
                      <a14:backgroundRemoval t="0" b="98374" l="1042" r="98958">
                        <a14:foregroundMark x1="68750" y1="17073" x2="30208" y2="45528"/>
                      </a14:backgroundRemoval>
                    </a14:imgEffect>
                  </a14:imgLayer>
                </a14:imgProps>
              </a:ext>
            </a:extLst>
          </a:blip>
          <a:stretch>
            <a:fillRect/>
          </a:stretch>
        </p:blipFill>
        <p:spPr>
          <a:xfrm>
            <a:off x="5638800" y="2747403"/>
            <a:ext cx="1256906" cy="1410587"/>
          </a:xfrm>
          <a:prstGeom prst="rect">
            <a:avLst/>
          </a:prstGeom>
        </p:spPr>
      </p:pic>
      <p:pic>
        <p:nvPicPr>
          <p:cNvPr id="52" name="Shape 52"/>
          <p:cNvPicPr preferRelativeResize="0"/>
          <p:nvPr/>
        </p:nvPicPr>
        <p:blipFill>
          <a:blip r:embed="rId7">
            <a:extLst>
              <a:ext uri="{BEBA8EAE-BF5A-486C-A8C5-ECC9F3942E4B}">
                <a14:imgProps xmlns:a14="http://schemas.microsoft.com/office/drawing/2010/main">
                  <a14:imgLayer r:embed="rId8">
                    <a14:imgEffect>
                      <a14:backgroundRemoval t="0" b="100000" l="0" r="100000">
                        <a14:foregroundMark x1="28346" y1="53465" x2="81102" y2="49505"/>
                      </a14:backgroundRemoval>
                    </a14:imgEffect>
                  </a14:imgLayer>
                </a14:imgProps>
              </a:ext>
            </a:extLst>
          </a:blip>
          <a:stretch>
            <a:fillRect/>
          </a:stretch>
        </p:blipFill>
        <p:spPr>
          <a:xfrm>
            <a:off x="5638800" y="4612525"/>
            <a:ext cx="1529838" cy="1341875"/>
          </a:xfrm>
          <a:prstGeom prst="rect">
            <a:avLst/>
          </a:prstGeom>
        </p:spPr>
      </p:pic>
      <p:sp>
        <p:nvSpPr>
          <p:cNvPr id="2" name="TextBox 1"/>
          <p:cNvSpPr txBox="1"/>
          <p:nvPr/>
        </p:nvSpPr>
        <p:spPr>
          <a:xfrm>
            <a:off x="4889931" y="4157990"/>
            <a:ext cx="2786340" cy="861774"/>
          </a:xfrm>
          <a:prstGeom prst="rect">
            <a:avLst/>
          </a:prstGeom>
          <a:noFill/>
        </p:spPr>
        <p:txBody>
          <a:bodyPr wrap="none" rtlCol="0">
            <a:spAutoFit/>
          </a:bodyPr>
          <a:lstStyle/>
          <a:p>
            <a:pPr lvl="0"/>
            <a:r>
              <a:rPr lang="en" sz="3600" dirty="0">
                <a:solidFill>
                  <a:schemeClr val="dk1"/>
                </a:solidFill>
                <a:latin typeface="French Script MT" panose="03020402040607040605" pitchFamily="66" charset="0"/>
                <a:ea typeface="Corsiva"/>
                <a:cs typeface="Corsiva"/>
                <a:sym typeface="Corsiva"/>
              </a:rPr>
              <a:t>Yolanda the Yeast</a:t>
            </a:r>
          </a:p>
          <a:p>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500" fill="hold"/>
                                        <p:tgtEl>
                                          <p:spTgt spid="52"/>
                                        </p:tgtEl>
                                        <p:attrNameLst>
                                          <p:attrName>ppt_x</p:attrName>
                                        </p:attrNameLst>
                                      </p:cBhvr>
                                      <p:tavLst>
                                        <p:tav tm="0">
                                          <p:val>
                                            <p:strVal val="#ppt_x"/>
                                          </p:val>
                                        </p:tav>
                                        <p:tav tm="100000">
                                          <p:val>
                                            <p:strVal val="#ppt_x"/>
                                          </p:val>
                                        </p:tav>
                                      </p:tavLst>
                                    </p:anim>
                                    <p:anim calcmode="lin" valueType="num">
                                      <p:cBhvr additive="base">
                                        <p:cTn id="3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1143000" y="519099"/>
            <a:ext cx="3122399" cy="5204099"/>
          </a:xfrm>
          <a:prstGeom prst="rect">
            <a:avLst/>
          </a:prstGeom>
        </p:spPr>
        <p:txBody>
          <a:bodyPr lIns="91425" tIns="91425" rIns="91425" bIns="91425" anchor="t" anchorCtr="0">
            <a:noAutofit/>
          </a:bodyPr>
          <a:lstStyle/>
          <a:p>
            <a:pPr>
              <a:spcBef>
                <a:spcPts val="0"/>
              </a:spcBef>
              <a:buNone/>
            </a:pPr>
            <a:r>
              <a:rPr lang="en" sz="4000" dirty="0">
                <a:solidFill>
                  <a:schemeClr val="dk1"/>
                </a:solidFill>
                <a:latin typeface="French Script MT" panose="03020402040607040605" pitchFamily="66" charset="0"/>
                <a:ea typeface="Corsiva"/>
                <a:cs typeface="Corsiva"/>
                <a:sym typeface="Corsiva"/>
              </a:rPr>
              <a:t>The kingdom of Fungi worked very hard to break down dead matter and convert it into useful things such as carbon and nutrients for the </a:t>
            </a:r>
            <a:r>
              <a:rPr lang="en" sz="4000" dirty="0" smtClean="0">
                <a:solidFill>
                  <a:schemeClr val="dk1"/>
                </a:solidFill>
                <a:latin typeface="French Script MT" panose="03020402040607040605" pitchFamily="66" charset="0"/>
                <a:ea typeface="Corsiva"/>
                <a:cs typeface="Corsiva"/>
                <a:sym typeface="Corsiva"/>
              </a:rPr>
              <a:t>plants </a:t>
            </a:r>
            <a:r>
              <a:rPr lang="en" sz="4000" dirty="0">
                <a:solidFill>
                  <a:schemeClr val="dk1"/>
                </a:solidFill>
                <a:latin typeface="French Script MT" panose="03020402040607040605" pitchFamily="66" charset="0"/>
                <a:ea typeface="Corsiva"/>
                <a:cs typeface="Corsiva"/>
                <a:sym typeface="Corsiva"/>
              </a:rPr>
              <a:t>above them.</a:t>
            </a:r>
          </a:p>
        </p:txBody>
      </p:sp>
      <p:pic>
        <p:nvPicPr>
          <p:cNvPr id="58" name="Shape 58"/>
          <p:cNvPicPr preferRelativeResize="0"/>
          <p:nvPr/>
        </p:nvPicPr>
        <p:blipFill rotWithShape="1">
          <a:blip r:embed="rId3"/>
          <a:srcRect l="5318" r="3942" b="3837"/>
          <a:stretch/>
        </p:blipFill>
        <p:spPr>
          <a:xfrm>
            <a:off x="4897741" y="2851351"/>
            <a:ext cx="3276599" cy="2768891"/>
          </a:xfrm>
          <a:prstGeom prst="rect">
            <a:avLst/>
          </a:prstGeom>
          <a:ln>
            <a:noFill/>
          </a:ln>
          <a:effectLst>
            <a:softEdge rad="112500"/>
          </a:effectLst>
        </p:spPr>
      </p:pic>
      <p:pic>
        <p:nvPicPr>
          <p:cNvPr id="59" name="Shape 59"/>
          <p:cNvPicPr preferRelativeResize="0"/>
          <p:nvPr/>
        </p:nvPicPr>
        <p:blipFill>
          <a:blip r:embed="rId4"/>
          <a:stretch>
            <a:fillRect/>
          </a:stretch>
        </p:blipFill>
        <p:spPr>
          <a:xfrm>
            <a:off x="4897741" y="729409"/>
            <a:ext cx="3276599" cy="2502292"/>
          </a:xfrm>
          <a:prstGeom prst="rect">
            <a:avLst/>
          </a:prstGeom>
          <a:ln>
            <a:noFill/>
          </a:ln>
          <a:effectLst>
            <a:softEdge rad="112500"/>
          </a:effectLst>
        </p:spPr>
      </p:pic>
      <p:pic>
        <p:nvPicPr>
          <p:cNvPr id="60" name="Shape 60"/>
          <p:cNvPicPr preferRelativeResize="0"/>
          <p:nvPr/>
        </p:nvPicPr>
        <p:blipFill>
          <a:blip r:embed="rId5"/>
          <a:stretch>
            <a:fillRect/>
          </a:stretch>
        </p:blipFill>
        <p:spPr>
          <a:xfrm>
            <a:off x="4897740" y="622053"/>
            <a:ext cx="3276600" cy="1619463"/>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6">
            <p14:nvContentPartPr>
              <p14:cNvPr id="21" name="Ink 20"/>
              <p14:cNvContentPartPr/>
              <p14:nvPr/>
            </p14:nvContentPartPr>
            <p14:xfrm>
              <a:off x="7172694" y="2912739"/>
              <a:ext cx="213840" cy="975960"/>
            </p14:xfrm>
          </p:contentPart>
        </mc:Choice>
        <mc:Fallback xmlns="">
          <p:pic>
            <p:nvPicPr>
              <p:cNvPr id="21" name="Ink 20"/>
              <p:cNvPicPr/>
              <p:nvPr/>
            </p:nvPicPr>
            <p:blipFill>
              <a:blip r:embed="rId7"/>
              <a:stretch>
                <a:fillRect/>
              </a:stretch>
            </p:blipFill>
            <p:spPr>
              <a:xfrm>
                <a:off x="7144254" y="2884659"/>
                <a:ext cx="266040" cy="1015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p14:cNvContentPartPr/>
              <p14:nvPr/>
            </p14:nvContentPartPr>
            <p14:xfrm>
              <a:off x="5842134" y="3018939"/>
              <a:ext cx="243720" cy="969120"/>
            </p14:xfrm>
          </p:contentPart>
        </mc:Choice>
        <mc:Fallback xmlns="">
          <p:pic>
            <p:nvPicPr>
              <p:cNvPr id="27" name="Ink 26"/>
              <p:cNvPicPr/>
              <p:nvPr/>
            </p:nvPicPr>
            <p:blipFill>
              <a:blip r:embed="rId9"/>
              <a:stretch>
                <a:fillRect/>
              </a:stretch>
            </p:blipFill>
            <p:spPr>
              <a:xfrm>
                <a:off x="5818374" y="2994819"/>
                <a:ext cx="284040" cy="99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982553" y="1910547"/>
              <a:ext cx="360" cy="360"/>
            </p14:xfrm>
          </p:contentPart>
        </mc:Choice>
        <mc:Fallback xmlns="">
          <p:pic>
            <p:nvPicPr>
              <p:cNvPr id="5" name="Ink 4"/>
              <p:cNvPicPr/>
              <p:nvPr/>
            </p:nvPicPr>
            <p:blipFill>
              <a:blip r:embed="rId11"/>
              <a:stretch>
                <a:fillRect/>
              </a:stretch>
            </p:blipFill>
            <p:spPr>
              <a:xfrm>
                <a:off x="-994433" y="1898667"/>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p14:cNvContentPartPr/>
              <p14:nvPr/>
            </p14:nvContentPartPr>
            <p14:xfrm>
              <a:off x="5439847" y="2251827"/>
              <a:ext cx="2535480" cy="744840"/>
            </p14:xfrm>
          </p:contentPart>
        </mc:Choice>
        <mc:Fallback xmlns="">
          <p:pic>
            <p:nvPicPr>
              <p:cNvPr id="24" name="Ink 23"/>
              <p:cNvPicPr/>
              <p:nvPr/>
            </p:nvPicPr>
            <p:blipFill>
              <a:blip r:embed="rId13"/>
              <a:stretch>
                <a:fillRect/>
              </a:stretch>
            </p:blipFill>
            <p:spPr>
              <a:xfrm>
                <a:off x="5424007" y="2239953"/>
                <a:ext cx="2562120" cy="771467"/>
              </a:xfrm>
              <a:prstGeom prst="rect">
                <a:avLst/>
              </a:prstGeom>
            </p:spPr>
          </p:pic>
        </mc:Fallback>
      </mc:AlternateContent>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055075" y="855450"/>
            <a:ext cx="3236399" cy="4705200"/>
          </a:xfrm>
          <a:prstGeom prst="rect">
            <a:avLst/>
          </a:prstGeom>
        </p:spPr>
        <p:txBody>
          <a:bodyPr lIns="91425" tIns="91425" rIns="91425" bIns="91425" anchor="t" anchorCtr="0">
            <a:noAutofit/>
          </a:bodyPr>
          <a:lstStyle/>
          <a:p>
            <a:pPr>
              <a:spcBef>
                <a:spcPts val="0"/>
              </a:spcBef>
              <a:buNone/>
            </a:pPr>
            <a:r>
              <a:rPr lang="en" sz="4400" dirty="0">
                <a:solidFill>
                  <a:schemeClr val="dk1"/>
                </a:solidFill>
                <a:latin typeface="French Script MT" panose="03020402040607040605" pitchFamily="66" charset="0"/>
                <a:ea typeface="Corsiva"/>
                <a:cs typeface="Corsiva"/>
                <a:sym typeface="Corsiva"/>
              </a:rPr>
              <a:t>The work of the Kingdom was very important because without it, everyone around, in, and even above the kingdom would die.</a:t>
            </a:r>
          </a:p>
        </p:txBody>
      </p:sp>
      <p:pic>
        <p:nvPicPr>
          <p:cNvPr id="66" name="Shape 66"/>
          <p:cNvPicPr preferRelativeResize="0"/>
          <p:nvPr/>
        </p:nvPicPr>
        <p:blipFill rotWithShape="1">
          <a:blip r:embed="rId3"/>
          <a:srcRect l="4198" t="9799" b="5776"/>
          <a:stretch/>
        </p:blipFill>
        <p:spPr>
          <a:xfrm>
            <a:off x="4988373" y="2042612"/>
            <a:ext cx="3191700" cy="3743795"/>
          </a:xfrm>
          <a:prstGeom prst="rect">
            <a:avLst/>
          </a:prstGeom>
          <a:ln>
            <a:noFill/>
          </a:ln>
          <a:effectLst>
            <a:softEdge rad="112500"/>
          </a:effectLst>
        </p:spPr>
      </p:pic>
      <p:pic>
        <p:nvPicPr>
          <p:cNvPr id="67" name="Shape 67"/>
          <p:cNvPicPr preferRelativeResize="0"/>
          <p:nvPr/>
        </p:nvPicPr>
        <p:blipFill>
          <a:blip r:embed="rId4">
            <a:clrChange>
              <a:clrFrom>
                <a:srgbClr val="FFFFFF"/>
              </a:clrFrom>
              <a:clrTo>
                <a:srgbClr val="FFFFFF">
                  <a:alpha val="0"/>
                </a:srgbClr>
              </a:clrTo>
            </a:clrChange>
          </a:blip>
          <a:stretch>
            <a:fillRect/>
          </a:stretch>
        </p:blipFill>
        <p:spPr>
          <a:xfrm>
            <a:off x="5114100" y="326354"/>
            <a:ext cx="2927300" cy="2113973"/>
          </a:xfrm>
          <a:prstGeom prst="rect">
            <a:avLst/>
          </a:prstGeom>
        </p:spPr>
      </p:pic>
      <p:pic>
        <p:nvPicPr>
          <p:cNvPr id="68" name="Shape 68"/>
          <p:cNvPicPr preferRelativeResize="0"/>
          <p:nvPr/>
        </p:nvPicPr>
        <p:blipFill>
          <a:blip r:embed="rId5">
            <a:clrChange>
              <a:clrFrom>
                <a:srgbClr val="FFFFFF"/>
              </a:clrFrom>
              <a:clrTo>
                <a:srgbClr val="FFFFFF">
                  <a:alpha val="0"/>
                </a:srgbClr>
              </a:clrTo>
            </a:clrChange>
          </a:blip>
          <a:stretch>
            <a:fillRect/>
          </a:stretch>
        </p:blipFill>
        <p:spPr>
          <a:xfrm>
            <a:off x="5384830" y="609600"/>
            <a:ext cx="1117612" cy="1527800"/>
          </a:xfrm>
          <a:prstGeom prst="rect">
            <a:avLst/>
          </a:prstGeom>
          <a:ln>
            <a:noFill/>
          </a:ln>
          <a:effectLst>
            <a:outerShdw blurRad="292100" dist="139700" dir="2700000" algn="tl" rotWithShape="0">
              <a:srgbClr val="333333">
                <a:alpha val="65000"/>
              </a:srgbClr>
            </a:outerShdw>
          </a:effectLst>
        </p:spPr>
      </p:pic>
      <p:pic>
        <p:nvPicPr>
          <p:cNvPr id="69" name="Shape 69"/>
          <p:cNvPicPr preferRelativeResize="0"/>
          <p:nvPr/>
        </p:nvPicPr>
        <p:blipFill>
          <a:blip r:embed="rId6">
            <a:clrChange>
              <a:clrFrom>
                <a:srgbClr val="FFFFFF"/>
              </a:clrFrom>
              <a:clrTo>
                <a:srgbClr val="FFFFFF">
                  <a:alpha val="0"/>
                </a:srgbClr>
              </a:clrTo>
            </a:clrChange>
          </a:blip>
          <a:stretch>
            <a:fillRect/>
          </a:stretch>
        </p:blipFill>
        <p:spPr>
          <a:xfrm>
            <a:off x="6577750" y="708305"/>
            <a:ext cx="1388275" cy="135007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61391"/>
          <a:stretch/>
        </p:blipFill>
        <p:spPr bwMode="auto">
          <a:xfrm>
            <a:off x="4988373" y="2319849"/>
            <a:ext cx="3178753" cy="8882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5018077" y="4650306"/>
            <a:ext cx="3079440" cy="1141920"/>
            <a:chOff x="5018077" y="4650306"/>
            <a:chExt cx="3079440" cy="1141920"/>
          </a:xfrm>
        </p:grpSpPr>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5018077" y="5085906"/>
                <a:ext cx="438120" cy="538200"/>
              </p14:xfrm>
            </p:contentPart>
          </mc:Choice>
          <mc:Fallback xmlns="">
            <p:pic>
              <p:nvPicPr>
                <p:cNvPr id="15" name="Ink 14"/>
                <p:cNvPicPr/>
                <p:nvPr/>
              </p:nvPicPr>
              <p:blipFill>
                <a:blip r:embed="rId9"/>
                <a:stretch>
                  <a:fillRect/>
                </a:stretch>
              </p:blipFill>
              <p:spPr>
                <a:xfrm>
                  <a:off x="5009077" y="5081946"/>
                  <a:ext cx="464400" cy="559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5031037" y="5045226"/>
                <a:ext cx="386640" cy="596880"/>
              </p14:xfrm>
            </p:contentPart>
          </mc:Choice>
          <mc:Fallback xmlns="">
            <p:pic>
              <p:nvPicPr>
                <p:cNvPr id="16" name="Ink 15"/>
                <p:cNvPicPr/>
                <p:nvPr/>
              </p:nvPicPr>
              <p:blipFill>
                <a:blip r:embed="rId11"/>
                <a:stretch>
                  <a:fillRect/>
                </a:stretch>
              </p:blipFill>
              <p:spPr>
                <a:xfrm>
                  <a:off x="5015197" y="5034426"/>
                  <a:ext cx="40680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p14:cNvContentPartPr/>
                <p14:nvPr/>
              </p14:nvContentPartPr>
              <p14:xfrm>
                <a:off x="5561677" y="5188506"/>
                <a:ext cx="514800" cy="483480"/>
              </p14:xfrm>
            </p:contentPart>
          </mc:Choice>
          <mc:Fallback xmlns="">
            <p:pic>
              <p:nvPicPr>
                <p:cNvPr id="17" name="Ink 16"/>
                <p:cNvPicPr/>
                <p:nvPr/>
              </p:nvPicPr>
              <p:blipFill>
                <a:blip r:embed="rId13"/>
                <a:stretch>
                  <a:fillRect/>
                </a:stretch>
              </p:blipFill>
              <p:spPr>
                <a:xfrm>
                  <a:off x="5547997" y="5174826"/>
                  <a:ext cx="54216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5636917" y="5110026"/>
                <a:ext cx="333360" cy="666000"/>
              </p14:xfrm>
            </p:contentPart>
          </mc:Choice>
          <mc:Fallback xmlns="">
            <p:pic>
              <p:nvPicPr>
                <p:cNvPr id="18" name="Ink 17"/>
                <p:cNvPicPr/>
                <p:nvPr/>
              </p:nvPicPr>
              <p:blipFill>
                <a:blip r:embed="rId15"/>
                <a:stretch>
                  <a:fillRect/>
                </a:stretch>
              </p:blipFill>
              <p:spPr>
                <a:xfrm>
                  <a:off x="5619637" y="5103186"/>
                  <a:ext cx="357480" cy="68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5982517" y="4708986"/>
                <a:ext cx="578880" cy="562680"/>
              </p14:xfrm>
            </p:contentPart>
          </mc:Choice>
          <mc:Fallback xmlns="">
            <p:pic>
              <p:nvPicPr>
                <p:cNvPr id="19" name="Ink 18"/>
                <p:cNvPicPr/>
                <p:nvPr/>
              </p:nvPicPr>
              <p:blipFill>
                <a:blip r:embed="rId17"/>
                <a:stretch>
                  <a:fillRect/>
                </a:stretch>
              </p:blipFill>
              <p:spPr>
                <a:xfrm>
                  <a:off x="5967037" y="4695666"/>
                  <a:ext cx="61092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p14:cNvContentPartPr/>
                <p14:nvPr/>
              </p14:nvContentPartPr>
              <p14:xfrm>
                <a:off x="6163957" y="4650306"/>
                <a:ext cx="326160" cy="763200"/>
              </p14:xfrm>
            </p:contentPart>
          </mc:Choice>
          <mc:Fallback xmlns="">
            <p:pic>
              <p:nvPicPr>
                <p:cNvPr id="20" name="Ink 19"/>
                <p:cNvPicPr/>
                <p:nvPr/>
              </p:nvPicPr>
              <p:blipFill>
                <a:blip r:embed="rId19"/>
                <a:stretch>
                  <a:fillRect/>
                </a:stretch>
              </p:blipFill>
              <p:spPr>
                <a:xfrm>
                  <a:off x="6149917" y="4641306"/>
                  <a:ext cx="349200" cy="785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p14:cNvContentPartPr/>
                <p14:nvPr/>
              </p14:nvContentPartPr>
              <p14:xfrm>
                <a:off x="6682717" y="5048106"/>
                <a:ext cx="565920" cy="516960"/>
              </p14:xfrm>
            </p:contentPart>
          </mc:Choice>
          <mc:Fallback xmlns="">
            <p:pic>
              <p:nvPicPr>
                <p:cNvPr id="21" name="Ink 20"/>
                <p:cNvPicPr/>
                <p:nvPr/>
              </p:nvPicPr>
              <p:blipFill>
                <a:blip r:embed="rId21"/>
                <a:stretch>
                  <a:fillRect/>
                </a:stretch>
              </p:blipFill>
              <p:spPr>
                <a:xfrm>
                  <a:off x="6667957" y="5034786"/>
                  <a:ext cx="597240" cy="546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p14:cNvContentPartPr/>
                <p14:nvPr/>
              </p14:nvContentPartPr>
              <p14:xfrm>
                <a:off x="6861997" y="4997346"/>
                <a:ext cx="366840" cy="691560"/>
              </p14:xfrm>
            </p:contentPart>
          </mc:Choice>
          <mc:Fallback xmlns="">
            <p:pic>
              <p:nvPicPr>
                <p:cNvPr id="22" name="Ink 21"/>
                <p:cNvPicPr/>
                <p:nvPr/>
              </p:nvPicPr>
              <p:blipFill>
                <a:blip r:embed="rId23"/>
                <a:stretch>
                  <a:fillRect/>
                </a:stretch>
              </p:blipFill>
              <p:spPr>
                <a:xfrm>
                  <a:off x="6847597" y="4987266"/>
                  <a:ext cx="388800" cy="718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0" name="Ink 69"/>
                <p14:cNvContentPartPr/>
                <p14:nvPr/>
              </p14:nvContentPartPr>
              <p14:xfrm>
                <a:off x="7491277" y="5010666"/>
                <a:ext cx="606240" cy="529920"/>
              </p14:xfrm>
            </p:contentPart>
          </mc:Choice>
          <mc:Fallback xmlns="">
            <p:pic>
              <p:nvPicPr>
                <p:cNvPr id="70" name="Ink 69"/>
                <p:cNvPicPr/>
                <p:nvPr/>
              </p:nvPicPr>
              <p:blipFill>
                <a:blip r:embed="rId25"/>
                <a:stretch>
                  <a:fillRect/>
                </a:stretch>
              </p:blipFill>
              <p:spPr>
                <a:xfrm>
                  <a:off x="7476157" y="4995546"/>
                  <a:ext cx="637560" cy="561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1" name="Ink 70"/>
                <p14:cNvContentPartPr/>
                <p14:nvPr/>
              </p14:nvContentPartPr>
              <p14:xfrm>
                <a:off x="7595677" y="4954506"/>
                <a:ext cx="339120" cy="837720"/>
              </p14:xfrm>
            </p:contentPart>
          </mc:Choice>
          <mc:Fallback xmlns="">
            <p:pic>
              <p:nvPicPr>
                <p:cNvPr id="71" name="Ink 70"/>
                <p:cNvPicPr/>
                <p:nvPr/>
              </p:nvPicPr>
              <p:blipFill>
                <a:blip r:embed="rId27"/>
                <a:stretch>
                  <a:fillRect/>
                </a:stretch>
              </p:blipFill>
              <p:spPr>
                <a:xfrm>
                  <a:off x="7578037" y="4947306"/>
                  <a:ext cx="363960" cy="861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76" name="Ink 75"/>
              <p14:cNvContentPartPr/>
              <p14:nvPr/>
            </p14:nvContentPartPr>
            <p14:xfrm>
              <a:off x="7378597" y="3580026"/>
              <a:ext cx="675720" cy="1478160"/>
            </p14:xfrm>
          </p:contentPart>
        </mc:Choice>
        <mc:Fallback xmlns="">
          <p:pic>
            <p:nvPicPr>
              <p:cNvPr id="76" name="Ink 75"/>
              <p:cNvPicPr/>
              <p:nvPr/>
            </p:nvPicPr>
            <p:blipFill>
              <a:blip r:embed="rId29"/>
              <a:stretch>
                <a:fillRect/>
              </a:stretch>
            </p:blipFill>
            <p:spPr>
              <a:xfrm>
                <a:off x="7361677" y="3567786"/>
                <a:ext cx="700920" cy="1497600"/>
              </a:xfrm>
              <a:prstGeom prst="rect">
                <a:avLst/>
              </a:prstGeom>
            </p:spPr>
          </p:pic>
        </mc:Fallback>
      </mc:AlternateContent>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1000"/>
                                        <p:tgtEl>
                                          <p:spTgt spid="69"/>
                                        </p:tgtEl>
                                      </p:cBhvr>
                                    </p:animEffect>
                                    <p:anim calcmode="lin" valueType="num">
                                      <p:cBhvr>
                                        <p:cTn id="21" dur="1000" fill="hold"/>
                                        <p:tgtEl>
                                          <p:spTgt spid="69"/>
                                        </p:tgtEl>
                                        <p:attrNameLst>
                                          <p:attrName>ppt_x</p:attrName>
                                        </p:attrNameLst>
                                      </p:cBhvr>
                                      <p:tavLst>
                                        <p:tav tm="0">
                                          <p:val>
                                            <p:strVal val="#ppt_x"/>
                                          </p:val>
                                        </p:tav>
                                        <p:tav tm="100000">
                                          <p:val>
                                            <p:strVal val="#ppt_x"/>
                                          </p:val>
                                        </p:tav>
                                      </p:tavLst>
                                    </p:anim>
                                    <p:anim calcmode="lin" valueType="num">
                                      <p:cBhvr>
                                        <p:cTn id="2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1040825" y="1211900"/>
            <a:ext cx="3399300" cy="3963600"/>
          </a:xfrm>
          <a:prstGeom prst="rect">
            <a:avLst/>
          </a:prstGeom>
        </p:spPr>
        <p:txBody>
          <a:bodyPr lIns="91425" tIns="91425" rIns="91425" bIns="91425" anchor="ctr" anchorCtr="0">
            <a:noAutofit/>
          </a:bodyPr>
          <a:lstStyle/>
          <a:p>
            <a:pPr lvl="0" rtl="0">
              <a:spcBef>
                <a:spcPts val="0"/>
              </a:spcBef>
              <a:buNone/>
            </a:pPr>
            <a:r>
              <a:rPr lang="en" sz="3200" dirty="0">
                <a:solidFill>
                  <a:schemeClr val="dk1"/>
                </a:solidFill>
                <a:latin typeface="French Script MT" panose="03020402040607040605" pitchFamily="66" charset="0"/>
                <a:ea typeface="Corsiva"/>
                <a:cs typeface="Corsiva"/>
                <a:sym typeface="Corsiva"/>
              </a:rPr>
              <a:t>Since the fungi give the plants nitrogen, which is the most important element, they have one of the most important jobs.Knowing this, when she was little, princess Fiona asked her mom why nitrogen was so important, and her mom explained as simply as she could.</a:t>
            </a:r>
          </a:p>
        </p:txBody>
      </p:sp>
      <p:pic>
        <p:nvPicPr>
          <p:cNvPr id="75" name="Shape 75"/>
          <p:cNvPicPr preferRelativeResize="0"/>
          <p:nvPr/>
        </p:nvPicPr>
        <p:blipFill>
          <a:blip r:embed="rId3"/>
          <a:stretch>
            <a:fillRect/>
          </a:stretch>
        </p:blipFill>
        <p:spPr>
          <a:xfrm>
            <a:off x="4681475" y="1873805"/>
            <a:ext cx="3653228" cy="3901463"/>
          </a:xfrm>
          <a:prstGeom prst="rect">
            <a:avLst/>
          </a:prstGeom>
          <a:ln>
            <a:noFill/>
          </a:ln>
          <a:effectLst>
            <a:softEdge rad="112500"/>
          </a:effectLst>
        </p:spPr>
      </p:pic>
      <p:pic>
        <p:nvPicPr>
          <p:cNvPr id="76" name="Shape 76"/>
          <p:cNvPicPr preferRelativeResize="0"/>
          <p:nvPr/>
        </p:nvPicPr>
        <p:blipFill>
          <a:blip r:embed="rId4">
            <a:clrChange>
              <a:clrFrom>
                <a:srgbClr val="FFFFFF"/>
              </a:clrFrom>
              <a:clrTo>
                <a:srgbClr val="FFFFFF">
                  <a:alpha val="0"/>
                </a:srgbClr>
              </a:clrTo>
            </a:clrChange>
          </a:blip>
          <a:stretch>
            <a:fillRect/>
          </a:stretch>
        </p:blipFill>
        <p:spPr>
          <a:xfrm>
            <a:off x="4765956" y="549425"/>
            <a:ext cx="3463644" cy="1560409"/>
          </a:xfrm>
          <a:prstGeom prst="rect">
            <a:avLst/>
          </a:prstGeom>
        </p:spPr>
      </p:pic>
      <p:pic>
        <p:nvPicPr>
          <p:cNvPr id="77" name="Shape 77"/>
          <p:cNvPicPr preferRelativeResize="0"/>
          <p:nvPr/>
        </p:nvPicPr>
        <p:blipFill>
          <a:blip r:embed="rId5">
            <a:extLst>
              <a:ext uri="{BEBA8EAE-BF5A-486C-A8C5-ECC9F3942E4B}">
                <a14:imgProps xmlns:a14="http://schemas.microsoft.com/office/drawing/2010/main">
                  <a14:imgLayer r:embed="rId6">
                    <a14:imgEffect>
                      <a14:backgroundRemoval t="0" b="100000" l="0" r="100000">
                        <a14:foregroundMark x1="24569" y1="25346" x2="70690" y2="38249"/>
                        <a14:foregroundMark x1="13362" y1="23041" x2="56034" y2="53917"/>
                        <a14:foregroundMark x1="63793" y1="18433" x2="82759" y2="59447"/>
                      </a14:backgroundRemoval>
                    </a14:imgEffect>
                  </a14:imgLayer>
                </a14:imgProps>
              </a:ext>
            </a:extLst>
          </a:blip>
          <a:stretch>
            <a:fillRect/>
          </a:stretch>
        </p:blipFill>
        <p:spPr>
          <a:xfrm>
            <a:off x="4949528" y="4343400"/>
            <a:ext cx="1435999" cy="1343175"/>
          </a:xfrm>
          <a:prstGeom prst="rect">
            <a:avLst/>
          </a:prstGeom>
        </p:spPr>
      </p:pic>
      <p:pic>
        <p:nvPicPr>
          <p:cNvPr id="19" name="Shape 77"/>
          <p:cNvPicPr preferRelativeResize="0"/>
          <p:nvPr/>
        </p:nvPicPr>
        <p:blipFill>
          <a:blip r:embed="rId5">
            <a:extLst>
              <a:ext uri="{BEBA8EAE-BF5A-486C-A8C5-ECC9F3942E4B}">
                <a14:imgProps xmlns:a14="http://schemas.microsoft.com/office/drawing/2010/main">
                  <a14:imgLayer r:embed="rId6">
                    <a14:imgEffect>
                      <a14:backgroundRemoval t="0" b="100000" l="0" r="100000">
                        <a14:foregroundMark x1="24569" y1="25346" x2="70690" y2="38249"/>
                        <a14:foregroundMark x1="13362" y1="23041" x2="56034" y2="53917"/>
                        <a14:foregroundMark x1="63793" y1="18433" x2="82759" y2="59447"/>
                      </a14:backgroundRemoval>
                    </a14:imgEffect>
                  </a14:imgLayer>
                </a14:imgProps>
              </a:ext>
            </a:extLst>
          </a:blip>
          <a:stretch>
            <a:fillRect/>
          </a:stretch>
        </p:blipFill>
        <p:spPr>
          <a:xfrm>
            <a:off x="6575085" y="3495503"/>
            <a:ext cx="1435999" cy="1343175"/>
          </a:xfrm>
          <a:prstGeom prst="rect">
            <a:avLst/>
          </a:prstGeom>
        </p:spPr>
      </p:pic>
      <p:pic>
        <p:nvPicPr>
          <p:cNvPr id="2050"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841" y="2866686"/>
            <a:ext cx="562272" cy="5622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3084" y="2194845"/>
            <a:ext cx="562272" cy="562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0204" y="1509281"/>
            <a:ext cx="562272" cy="5622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3813" y="3238439"/>
            <a:ext cx="562272" cy="5622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3040" y="2451895"/>
            <a:ext cx="562272" cy="5622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subzeroicecream.com/wp-content/uploads/2011/07/Nitrogen-Symb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1468" y="1695772"/>
            <a:ext cx="562272" cy="562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3250"/>
                                        <p:tgtEl>
                                          <p:spTgt spid="23"/>
                                        </p:tgtEl>
                                      </p:cBhvr>
                                    </p:animEffect>
                                    <p:anim calcmode="lin" valueType="num">
                                      <p:cBhvr>
                                        <p:cTn id="7" dur="3250"/>
                                        <p:tgtEl>
                                          <p:spTgt spid="23"/>
                                        </p:tgtEl>
                                        <p:attrNameLst>
                                          <p:attrName>ppt_x</p:attrName>
                                        </p:attrNameLst>
                                      </p:cBhvr>
                                      <p:tavLst>
                                        <p:tav tm="0">
                                          <p:val>
                                            <p:strVal val="ppt_x"/>
                                          </p:val>
                                        </p:tav>
                                        <p:tav tm="100000">
                                          <p:val>
                                            <p:strVal val="ppt_x"/>
                                          </p:val>
                                        </p:tav>
                                      </p:tavLst>
                                    </p:anim>
                                    <p:anim calcmode="lin" valueType="num">
                                      <p:cBhvr>
                                        <p:cTn id="8" dur="3250"/>
                                        <p:tgtEl>
                                          <p:spTgt spid="23"/>
                                        </p:tgtEl>
                                        <p:attrNameLst>
                                          <p:attrName>ppt_y</p:attrName>
                                        </p:attrNameLst>
                                      </p:cBhvr>
                                      <p:tavLst>
                                        <p:tav tm="0">
                                          <p:val>
                                            <p:strVal val="ppt_y"/>
                                          </p:val>
                                        </p:tav>
                                        <p:tav tm="100000">
                                          <p:val>
                                            <p:strVal val="ppt_y-.1"/>
                                          </p:val>
                                        </p:tav>
                                      </p:tavLst>
                                    </p:anim>
                                    <p:set>
                                      <p:cBhvr>
                                        <p:cTn id="9" dur="1" fill="hold">
                                          <p:stCondLst>
                                            <p:cond delay="3249"/>
                                          </p:stCondLst>
                                        </p:cTn>
                                        <p:tgtEl>
                                          <p:spTgt spid="23"/>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3250"/>
                                        <p:tgtEl>
                                          <p:spTgt spid="22"/>
                                        </p:tgtEl>
                                      </p:cBhvr>
                                    </p:animEffect>
                                    <p:anim calcmode="lin" valueType="num">
                                      <p:cBhvr>
                                        <p:cTn id="12" dur="3250"/>
                                        <p:tgtEl>
                                          <p:spTgt spid="22"/>
                                        </p:tgtEl>
                                        <p:attrNameLst>
                                          <p:attrName>ppt_x</p:attrName>
                                        </p:attrNameLst>
                                      </p:cBhvr>
                                      <p:tavLst>
                                        <p:tav tm="0">
                                          <p:val>
                                            <p:strVal val="ppt_x"/>
                                          </p:val>
                                        </p:tav>
                                        <p:tav tm="100000">
                                          <p:val>
                                            <p:strVal val="ppt_x"/>
                                          </p:val>
                                        </p:tav>
                                      </p:tavLst>
                                    </p:anim>
                                    <p:anim calcmode="lin" valueType="num">
                                      <p:cBhvr>
                                        <p:cTn id="13" dur="3250"/>
                                        <p:tgtEl>
                                          <p:spTgt spid="22"/>
                                        </p:tgtEl>
                                        <p:attrNameLst>
                                          <p:attrName>ppt_y</p:attrName>
                                        </p:attrNameLst>
                                      </p:cBhvr>
                                      <p:tavLst>
                                        <p:tav tm="0">
                                          <p:val>
                                            <p:strVal val="ppt_y"/>
                                          </p:val>
                                        </p:tav>
                                        <p:tav tm="100000">
                                          <p:val>
                                            <p:strVal val="ppt_y-.1"/>
                                          </p:val>
                                        </p:tav>
                                      </p:tavLst>
                                    </p:anim>
                                    <p:set>
                                      <p:cBhvr>
                                        <p:cTn id="14" dur="1" fill="hold">
                                          <p:stCondLst>
                                            <p:cond delay="3249"/>
                                          </p:stCondLst>
                                        </p:cTn>
                                        <p:tgtEl>
                                          <p:spTgt spid="22"/>
                                        </p:tgtEl>
                                        <p:attrNameLst>
                                          <p:attrName>style.visibility</p:attrName>
                                        </p:attrNameLst>
                                      </p:cBhvr>
                                      <p:to>
                                        <p:strVal val="hidden"/>
                                      </p:to>
                                    </p:set>
                                  </p:childTnLst>
                                </p:cTn>
                              </p:par>
                              <p:par>
                                <p:cTn id="15" presetID="47" presetClass="exit" presetSubtype="0" fill="hold" nodeType="withEffect">
                                  <p:stCondLst>
                                    <p:cond delay="0"/>
                                  </p:stCondLst>
                                  <p:childTnLst>
                                    <p:animEffect transition="out" filter="fade">
                                      <p:cBhvr>
                                        <p:cTn id="16" dur="3250"/>
                                        <p:tgtEl>
                                          <p:spTgt spid="2050"/>
                                        </p:tgtEl>
                                      </p:cBhvr>
                                    </p:animEffect>
                                    <p:anim calcmode="lin" valueType="num">
                                      <p:cBhvr>
                                        <p:cTn id="17" dur="3250"/>
                                        <p:tgtEl>
                                          <p:spTgt spid="2050"/>
                                        </p:tgtEl>
                                        <p:attrNameLst>
                                          <p:attrName>ppt_x</p:attrName>
                                        </p:attrNameLst>
                                      </p:cBhvr>
                                      <p:tavLst>
                                        <p:tav tm="0">
                                          <p:val>
                                            <p:strVal val="ppt_x"/>
                                          </p:val>
                                        </p:tav>
                                        <p:tav tm="100000">
                                          <p:val>
                                            <p:strVal val="ppt_x"/>
                                          </p:val>
                                        </p:tav>
                                      </p:tavLst>
                                    </p:anim>
                                    <p:anim calcmode="lin" valueType="num">
                                      <p:cBhvr>
                                        <p:cTn id="18" dur="3250"/>
                                        <p:tgtEl>
                                          <p:spTgt spid="2050"/>
                                        </p:tgtEl>
                                        <p:attrNameLst>
                                          <p:attrName>ppt_y</p:attrName>
                                        </p:attrNameLst>
                                      </p:cBhvr>
                                      <p:tavLst>
                                        <p:tav tm="0">
                                          <p:val>
                                            <p:strVal val="ppt_y"/>
                                          </p:val>
                                        </p:tav>
                                        <p:tav tm="100000">
                                          <p:val>
                                            <p:strVal val="ppt_y-.1"/>
                                          </p:val>
                                        </p:tav>
                                      </p:tavLst>
                                    </p:anim>
                                    <p:set>
                                      <p:cBhvr>
                                        <p:cTn id="19" dur="1" fill="hold">
                                          <p:stCondLst>
                                            <p:cond delay="3249"/>
                                          </p:stCondLst>
                                        </p:cTn>
                                        <p:tgtEl>
                                          <p:spTgt spid="2050"/>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3250"/>
                                        <p:tgtEl>
                                          <p:spTgt spid="29"/>
                                        </p:tgtEl>
                                      </p:cBhvr>
                                    </p:animEffect>
                                    <p:anim calcmode="lin" valueType="num">
                                      <p:cBhvr>
                                        <p:cTn id="22" dur="3250"/>
                                        <p:tgtEl>
                                          <p:spTgt spid="29"/>
                                        </p:tgtEl>
                                        <p:attrNameLst>
                                          <p:attrName>ppt_x</p:attrName>
                                        </p:attrNameLst>
                                      </p:cBhvr>
                                      <p:tavLst>
                                        <p:tav tm="0">
                                          <p:val>
                                            <p:strVal val="ppt_x"/>
                                          </p:val>
                                        </p:tav>
                                        <p:tav tm="100000">
                                          <p:val>
                                            <p:strVal val="ppt_x"/>
                                          </p:val>
                                        </p:tav>
                                      </p:tavLst>
                                    </p:anim>
                                    <p:anim calcmode="lin" valueType="num">
                                      <p:cBhvr>
                                        <p:cTn id="23" dur="3250"/>
                                        <p:tgtEl>
                                          <p:spTgt spid="29"/>
                                        </p:tgtEl>
                                        <p:attrNameLst>
                                          <p:attrName>ppt_y</p:attrName>
                                        </p:attrNameLst>
                                      </p:cBhvr>
                                      <p:tavLst>
                                        <p:tav tm="0">
                                          <p:val>
                                            <p:strVal val="ppt_y"/>
                                          </p:val>
                                        </p:tav>
                                        <p:tav tm="100000">
                                          <p:val>
                                            <p:strVal val="ppt_y-.1"/>
                                          </p:val>
                                        </p:tav>
                                      </p:tavLst>
                                    </p:anim>
                                    <p:set>
                                      <p:cBhvr>
                                        <p:cTn id="24" dur="1" fill="hold">
                                          <p:stCondLst>
                                            <p:cond delay="3249"/>
                                          </p:stCondLst>
                                        </p:cTn>
                                        <p:tgtEl>
                                          <p:spTgt spid="29"/>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3250"/>
                                        <p:tgtEl>
                                          <p:spTgt spid="28"/>
                                        </p:tgtEl>
                                      </p:cBhvr>
                                    </p:animEffect>
                                    <p:anim calcmode="lin" valueType="num">
                                      <p:cBhvr>
                                        <p:cTn id="27" dur="3250"/>
                                        <p:tgtEl>
                                          <p:spTgt spid="28"/>
                                        </p:tgtEl>
                                        <p:attrNameLst>
                                          <p:attrName>ppt_x</p:attrName>
                                        </p:attrNameLst>
                                      </p:cBhvr>
                                      <p:tavLst>
                                        <p:tav tm="0">
                                          <p:val>
                                            <p:strVal val="ppt_x"/>
                                          </p:val>
                                        </p:tav>
                                        <p:tav tm="100000">
                                          <p:val>
                                            <p:strVal val="ppt_x"/>
                                          </p:val>
                                        </p:tav>
                                      </p:tavLst>
                                    </p:anim>
                                    <p:anim calcmode="lin" valueType="num">
                                      <p:cBhvr>
                                        <p:cTn id="28" dur="3250"/>
                                        <p:tgtEl>
                                          <p:spTgt spid="28"/>
                                        </p:tgtEl>
                                        <p:attrNameLst>
                                          <p:attrName>ppt_y</p:attrName>
                                        </p:attrNameLst>
                                      </p:cBhvr>
                                      <p:tavLst>
                                        <p:tav tm="0">
                                          <p:val>
                                            <p:strVal val="ppt_y"/>
                                          </p:val>
                                        </p:tav>
                                        <p:tav tm="100000">
                                          <p:val>
                                            <p:strVal val="ppt_y-.1"/>
                                          </p:val>
                                        </p:tav>
                                      </p:tavLst>
                                    </p:anim>
                                    <p:set>
                                      <p:cBhvr>
                                        <p:cTn id="29" dur="1" fill="hold">
                                          <p:stCondLst>
                                            <p:cond delay="3249"/>
                                          </p:stCondLst>
                                        </p:cTn>
                                        <p:tgtEl>
                                          <p:spTgt spid="28"/>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3250"/>
                                        <p:tgtEl>
                                          <p:spTgt spid="27"/>
                                        </p:tgtEl>
                                      </p:cBhvr>
                                    </p:animEffect>
                                    <p:anim calcmode="lin" valueType="num">
                                      <p:cBhvr>
                                        <p:cTn id="32" dur="3250"/>
                                        <p:tgtEl>
                                          <p:spTgt spid="27"/>
                                        </p:tgtEl>
                                        <p:attrNameLst>
                                          <p:attrName>ppt_x</p:attrName>
                                        </p:attrNameLst>
                                      </p:cBhvr>
                                      <p:tavLst>
                                        <p:tav tm="0">
                                          <p:val>
                                            <p:strVal val="ppt_x"/>
                                          </p:val>
                                        </p:tav>
                                        <p:tav tm="100000">
                                          <p:val>
                                            <p:strVal val="ppt_x"/>
                                          </p:val>
                                        </p:tav>
                                      </p:tavLst>
                                    </p:anim>
                                    <p:anim calcmode="lin" valueType="num">
                                      <p:cBhvr>
                                        <p:cTn id="33" dur="3250"/>
                                        <p:tgtEl>
                                          <p:spTgt spid="27"/>
                                        </p:tgtEl>
                                        <p:attrNameLst>
                                          <p:attrName>ppt_y</p:attrName>
                                        </p:attrNameLst>
                                      </p:cBhvr>
                                      <p:tavLst>
                                        <p:tav tm="0">
                                          <p:val>
                                            <p:strVal val="ppt_y"/>
                                          </p:val>
                                        </p:tav>
                                        <p:tav tm="100000">
                                          <p:val>
                                            <p:strVal val="ppt_y-.1"/>
                                          </p:val>
                                        </p:tav>
                                      </p:tavLst>
                                    </p:anim>
                                    <p:set>
                                      <p:cBhvr>
                                        <p:cTn id="34" dur="1" fill="hold">
                                          <p:stCondLst>
                                            <p:cond delay="3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1012300" y="1678722"/>
            <a:ext cx="3464699" cy="3000000"/>
          </a:xfrm>
          <a:prstGeom prst="rect">
            <a:avLst/>
          </a:prstGeom>
        </p:spPr>
        <p:txBody>
          <a:bodyPr lIns="91425" tIns="91425" rIns="91425" bIns="91425" anchor="ctr" anchorCtr="0">
            <a:noAutofit/>
          </a:bodyPr>
          <a:lstStyle/>
          <a:p>
            <a:pPr lvl="0" rtl="0">
              <a:spcBef>
                <a:spcPts val="0"/>
              </a:spcBef>
              <a:buNone/>
            </a:pPr>
            <a:r>
              <a:rPr lang="en" sz="4000" dirty="0">
                <a:solidFill>
                  <a:schemeClr val="dk1"/>
                </a:solidFill>
                <a:latin typeface="French Script MT" panose="03020402040607040605" pitchFamily="66" charset="0"/>
                <a:ea typeface="Corsiva"/>
                <a:cs typeface="Corsiva"/>
                <a:sym typeface="Corsiva"/>
              </a:rPr>
              <a:t>“Without nitrogen</a:t>
            </a:r>
            <a:r>
              <a:rPr lang="en" sz="4000" dirty="0" smtClean="0">
                <a:solidFill>
                  <a:schemeClr val="dk1"/>
                </a:solidFill>
                <a:latin typeface="French Script MT" panose="03020402040607040605" pitchFamily="66" charset="0"/>
                <a:ea typeface="Corsiva"/>
                <a:cs typeface="Corsiva"/>
                <a:sym typeface="Corsiva"/>
              </a:rPr>
              <a:t>,” said her mom, “the </a:t>
            </a:r>
            <a:r>
              <a:rPr lang="en" sz="4000" dirty="0">
                <a:solidFill>
                  <a:schemeClr val="dk1"/>
                </a:solidFill>
                <a:latin typeface="French Script MT" panose="03020402040607040605" pitchFamily="66" charset="0"/>
                <a:ea typeface="Corsiva"/>
                <a:cs typeface="Corsiva"/>
                <a:sym typeface="Corsiva"/>
              </a:rPr>
              <a:t>plants above us would not be able to make </a:t>
            </a:r>
            <a:r>
              <a:rPr lang="en" sz="4000" b="1" dirty="0">
                <a:solidFill>
                  <a:schemeClr val="dk1"/>
                </a:solidFill>
                <a:latin typeface="French Script MT" panose="03020402040607040605" pitchFamily="66" charset="0"/>
                <a:ea typeface="Corsiva"/>
                <a:cs typeface="Corsiva"/>
                <a:sym typeface="Corsiva"/>
              </a:rPr>
              <a:t>DNA</a:t>
            </a:r>
            <a:r>
              <a:rPr lang="en" sz="4000" dirty="0">
                <a:solidFill>
                  <a:schemeClr val="dk1"/>
                </a:solidFill>
                <a:latin typeface="French Script MT" panose="03020402040607040605" pitchFamily="66" charset="0"/>
                <a:ea typeface="Corsiva"/>
                <a:cs typeface="Corsiva"/>
                <a:sym typeface="Corsiva"/>
              </a:rPr>
              <a:t>, </a:t>
            </a:r>
            <a:r>
              <a:rPr lang="en" sz="4000" b="1" dirty="0">
                <a:solidFill>
                  <a:schemeClr val="dk1"/>
                </a:solidFill>
                <a:latin typeface="French Script MT" panose="03020402040607040605" pitchFamily="66" charset="0"/>
                <a:ea typeface="Corsiva"/>
                <a:cs typeface="Corsiva"/>
                <a:sym typeface="Corsiva"/>
              </a:rPr>
              <a:t>RNA</a:t>
            </a:r>
            <a:r>
              <a:rPr lang="en" sz="4000" dirty="0">
                <a:solidFill>
                  <a:schemeClr val="dk1"/>
                </a:solidFill>
                <a:latin typeface="French Script MT" panose="03020402040607040605" pitchFamily="66" charset="0"/>
                <a:ea typeface="Corsiva"/>
                <a:cs typeface="Corsiva"/>
                <a:sym typeface="Corsiva"/>
              </a:rPr>
              <a:t>, and </a:t>
            </a:r>
            <a:r>
              <a:rPr lang="en" sz="4000" dirty="0" smtClean="0">
                <a:solidFill>
                  <a:schemeClr val="dk1"/>
                </a:solidFill>
                <a:latin typeface="French Script MT" panose="03020402040607040605" pitchFamily="66" charset="0"/>
                <a:ea typeface="Corsiva"/>
                <a:cs typeface="Corsiva"/>
                <a:sym typeface="Corsiva"/>
              </a:rPr>
              <a:t>enzymes. These </a:t>
            </a:r>
            <a:r>
              <a:rPr lang="en" sz="4000" dirty="0">
                <a:solidFill>
                  <a:schemeClr val="dk1"/>
                </a:solidFill>
                <a:latin typeface="French Script MT" panose="03020402040607040605" pitchFamily="66" charset="0"/>
                <a:ea typeface="Corsiva"/>
                <a:cs typeface="Corsiva"/>
                <a:sym typeface="Corsiva"/>
              </a:rPr>
              <a:t>are very important </a:t>
            </a:r>
            <a:r>
              <a:rPr lang="en" sz="4000" dirty="0" smtClean="0">
                <a:solidFill>
                  <a:schemeClr val="dk1"/>
                </a:solidFill>
                <a:latin typeface="French Script MT" panose="03020402040607040605" pitchFamily="66" charset="0"/>
                <a:ea typeface="Corsiva"/>
                <a:cs typeface="Corsiva"/>
                <a:sym typeface="Corsiva"/>
              </a:rPr>
              <a:t>because </a:t>
            </a:r>
            <a:r>
              <a:rPr lang="en" sz="4000" dirty="0" smtClean="0">
                <a:solidFill>
                  <a:schemeClr val="dk1"/>
                </a:solidFill>
                <a:latin typeface="French Script MT" panose="03020402040607040605" pitchFamily="66" charset="0"/>
                <a:ea typeface="Corsiva"/>
                <a:cs typeface="Corsiva"/>
                <a:sym typeface="Corsiva"/>
              </a:rPr>
              <a:t>they let them </a:t>
            </a:r>
            <a:r>
              <a:rPr lang="en" sz="4000" dirty="0">
                <a:solidFill>
                  <a:schemeClr val="dk1"/>
                </a:solidFill>
                <a:latin typeface="French Script MT" panose="03020402040607040605" pitchFamily="66" charset="0"/>
                <a:ea typeface="Corsiva"/>
                <a:cs typeface="Corsiva"/>
                <a:sym typeface="Corsiva"/>
              </a:rPr>
              <a:t>do things</a:t>
            </a:r>
            <a:r>
              <a:rPr lang="en" sz="4000" dirty="0" smtClean="0">
                <a:solidFill>
                  <a:schemeClr val="dk1"/>
                </a:solidFill>
                <a:latin typeface="French Script MT" panose="03020402040607040605" pitchFamily="66" charset="0"/>
                <a:ea typeface="Corsiva"/>
                <a:cs typeface="Corsiva"/>
                <a:sym typeface="Corsiva"/>
              </a:rPr>
              <a:t>.”</a:t>
            </a:r>
            <a:endParaRPr lang="en" sz="4000" dirty="0">
              <a:solidFill>
                <a:schemeClr val="dk1"/>
              </a:solidFill>
              <a:latin typeface="French Script MT" panose="03020402040607040605" pitchFamily="66" charset="0"/>
              <a:ea typeface="Corsiva"/>
              <a:cs typeface="Corsiva"/>
              <a:sym typeface="Corsiva"/>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91000"/>
            <a:ext cx="1222375" cy="143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985" y="3352800"/>
            <a:ext cx="1981200" cy="23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5482856" y="434163"/>
            <a:ext cx="2748516" cy="2668200"/>
          </a:xfrm>
          <a:prstGeom prst="wedgeEllipseCallout">
            <a:avLst>
              <a:gd name="adj1" fmla="val -30669"/>
              <a:gd name="adj2" fmla="val 716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585" y="766906"/>
            <a:ext cx="2735863" cy="189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subzeroicecream.com/wp-content/uploads/2011/07/Nitrogen-Symb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499" y="1547664"/>
            <a:ext cx="562272" cy="562272"/>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5943600" y="990600"/>
            <a:ext cx="1984375" cy="152400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3250"/>
                                        <p:tgtEl>
                                          <p:spTgt spid="11"/>
                                        </p:tgtEl>
                                      </p:cBhvr>
                                    </p:animEffect>
                                    <p:anim calcmode="lin" valueType="num">
                                      <p:cBhvr>
                                        <p:cTn id="7" dur="3250"/>
                                        <p:tgtEl>
                                          <p:spTgt spid="11"/>
                                        </p:tgtEl>
                                        <p:attrNameLst>
                                          <p:attrName>ppt_x</p:attrName>
                                        </p:attrNameLst>
                                      </p:cBhvr>
                                      <p:tavLst>
                                        <p:tav tm="0">
                                          <p:val>
                                            <p:strVal val="ppt_x"/>
                                          </p:val>
                                        </p:tav>
                                        <p:tav tm="100000">
                                          <p:val>
                                            <p:strVal val="ppt_x"/>
                                          </p:val>
                                        </p:tav>
                                      </p:tavLst>
                                    </p:anim>
                                    <p:anim calcmode="lin" valueType="num">
                                      <p:cBhvr>
                                        <p:cTn id="8" dur="3250"/>
                                        <p:tgtEl>
                                          <p:spTgt spid="11"/>
                                        </p:tgtEl>
                                        <p:attrNameLst>
                                          <p:attrName>ppt_y</p:attrName>
                                        </p:attrNameLst>
                                      </p:cBhvr>
                                      <p:tavLst>
                                        <p:tav tm="0">
                                          <p:val>
                                            <p:strVal val="ppt_y"/>
                                          </p:val>
                                        </p:tav>
                                        <p:tav tm="100000">
                                          <p:val>
                                            <p:strVal val="ppt_y-.1"/>
                                          </p:val>
                                        </p:tav>
                                      </p:tavLst>
                                    </p:anim>
                                    <p:set>
                                      <p:cBhvr>
                                        <p:cTn id="9" dur="1" fill="hold">
                                          <p:stCondLst>
                                            <p:cond delay="3249"/>
                                          </p:stCondLst>
                                        </p:cTn>
                                        <p:tgtEl>
                                          <p:spTgt spid="11"/>
                                        </p:tgtEl>
                                        <p:attrNameLst>
                                          <p:attrName>style.visibility</p:attrName>
                                        </p:attrNameLst>
                                      </p:cBhvr>
                                      <p:to>
                                        <p:strVal val="hidden"/>
                                      </p:to>
                                    </p:set>
                                  </p:childTnLst>
                                </p:cTn>
                              </p:par>
                            </p:childTnLst>
                          </p:cTn>
                        </p:par>
                        <p:par>
                          <p:cTn id="10" fill="hold">
                            <p:stCondLst>
                              <p:cond delay="325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1" y="609600"/>
            <a:ext cx="3677784" cy="4524315"/>
          </a:xfrm>
          <a:prstGeom prst="rect">
            <a:avLst/>
          </a:prstGeom>
        </p:spPr>
        <p:txBody>
          <a:bodyPr wrap="square">
            <a:spAutoFit/>
          </a:bodyPr>
          <a:lstStyle/>
          <a:p>
            <a:pPr lvl="0"/>
            <a:r>
              <a:rPr lang="en" sz="3600" dirty="0" smtClean="0">
                <a:solidFill>
                  <a:schemeClr val="dk1"/>
                </a:solidFill>
                <a:latin typeface="French Script MT" panose="03020402040607040605" pitchFamily="66" charset="0"/>
                <a:ea typeface="Corsiva"/>
                <a:cs typeface="Corsiva"/>
                <a:sym typeface="Corsiva"/>
              </a:rPr>
              <a:t>“Without </a:t>
            </a:r>
            <a:r>
              <a:rPr lang="en" sz="3600" dirty="0">
                <a:solidFill>
                  <a:schemeClr val="dk1"/>
                </a:solidFill>
                <a:latin typeface="French Script MT" panose="03020402040607040605" pitchFamily="66" charset="0"/>
                <a:ea typeface="Corsiva"/>
                <a:cs typeface="Corsiva"/>
                <a:sym typeface="Corsiva"/>
              </a:rPr>
              <a:t>them, the plants would not be able to do anything like make themselves food, and they would </a:t>
            </a:r>
            <a:r>
              <a:rPr lang="en" sz="3600" dirty="0" smtClean="0">
                <a:solidFill>
                  <a:schemeClr val="dk1"/>
                </a:solidFill>
                <a:latin typeface="French Script MT" panose="03020402040607040605" pitchFamily="66" charset="0"/>
                <a:ea typeface="Corsiva"/>
                <a:cs typeface="Corsiva"/>
                <a:sym typeface="Corsiva"/>
              </a:rPr>
              <a:t>die,” continued her mother. </a:t>
            </a:r>
            <a:r>
              <a:rPr lang="en" sz="3600" dirty="0">
                <a:solidFill>
                  <a:schemeClr val="dk1"/>
                </a:solidFill>
                <a:latin typeface="French Script MT" panose="03020402040607040605" pitchFamily="66" charset="0"/>
                <a:ea typeface="Corsiva"/>
                <a:cs typeface="Corsiva"/>
                <a:sym typeface="Corsiva"/>
              </a:rPr>
              <a:t>Princess Fiona finally understood how essential her kingdom was.</a:t>
            </a:r>
          </a:p>
        </p:txBody>
      </p:sp>
      <p:pic>
        <p:nvPicPr>
          <p:cNvPr id="3" name="Shape 91"/>
          <p:cNvPicPr preferRelativeResize="0"/>
          <p:nvPr/>
        </p:nvPicPr>
        <p:blipFill>
          <a:blip r:embed="rId3">
            <a:extLst>
              <a:ext uri="{BEBA8EAE-BF5A-486C-A8C5-ECC9F3942E4B}">
                <a14:imgProps xmlns:a14="http://schemas.microsoft.com/office/drawing/2010/main">
                  <a14:imgLayer r:embed="rId4">
                    <a14:imgEffect>
                      <a14:backgroundRemoval t="0" b="100000" l="0" r="100000">
                        <a14:foregroundMark x1="18182" y1="6000" x2="18466" y2="76000"/>
                        <a14:foregroundMark x1="9943" y1="44500" x2="15341" y2="70000"/>
                      </a14:backgroundRemoval>
                    </a14:imgEffect>
                  </a14:imgLayer>
                </a14:imgProps>
              </a:ext>
            </a:extLst>
          </a:blip>
          <a:stretch>
            <a:fillRect/>
          </a:stretch>
        </p:blipFill>
        <p:spPr>
          <a:xfrm>
            <a:off x="5831773" y="858832"/>
            <a:ext cx="2161584" cy="1889375"/>
          </a:xfrm>
          <a:prstGeom prst="rect">
            <a:avLst/>
          </a:prstGeom>
          <a:noFill/>
          <a:ln>
            <a:noFill/>
          </a:ln>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91000"/>
            <a:ext cx="1222375" cy="143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985" y="3352800"/>
            <a:ext cx="1981200" cy="23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Callout 5"/>
          <p:cNvSpPr/>
          <p:nvPr/>
        </p:nvSpPr>
        <p:spPr>
          <a:xfrm>
            <a:off x="5482856" y="434163"/>
            <a:ext cx="2748516" cy="2668200"/>
          </a:xfrm>
          <a:prstGeom prst="wedgeEllipseCallout">
            <a:avLst>
              <a:gd name="adj1" fmla="val -30669"/>
              <a:gd name="adj2" fmla="val 716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5843" y="833811"/>
            <a:ext cx="2122132" cy="172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85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TotalTime>
  <Words>1043</Words>
  <Application>Microsoft Office PowerPoint</Application>
  <PresentationFormat>On-screen Show (4:3)</PresentationFormat>
  <Paragraphs>63</Paragraphs>
  <Slides>31</Slides>
  <Notes>28</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simple-light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Shippe, Sophia</dc:creator>
  <cp:lastModifiedBy>Shippe, Sophia</cp:lastModifiedBy>
  <cp:revision>74</cp:revision>
  <dcterms:modified xsi:type="dcterms:W3CDTF">2014-05-30T14:25:57Z</dcterms:modified>
</cp:coreProperties>
</file>