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0" r:id="rId4"/>
    <p:sldId id="264" r:id="rId5"/>
    <p:sldId id="258" r:id="rId6"/>
    <p:sldId id="259" r:id="rId7"/>
    <p:sldId id="260" r:id="rId8"/>
    <p:sldId id="281" r:id="rId9"/>
    <p:sldId id="261" r:id="rId10"/>
    <p:sldId id="262" r:id="rId11"/>
    <p:sldId id="265" r:id="rId12"/>
    <p:sldId id="266" r:id="rId13"/>
    <p:sldId id="282" r:id="rId14"/>
    <p:sldId id="267" r:id="rId15"/>
    <p:sldId id="283" r:id="rId16"/>
    <p:sldId id="263" r:id="rId17"/>
    <p:sldId id="28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33333"/>
    <a:srgbClr val="FF6600"/>
    <a:srgbClr val="EF29D7"/>
    <a:srgbClr val="FFFF99"/>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72" d="100"/>
          <a:sy n="72" d="100"/>
        </p:scale>
        <p:origin x="-1104" y="-1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6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000000"/>
                </a:solidFill>
              </a:defRPr>
            </a:pPr>
            <a:r>
              <a:rPr lang="en-US">
                <a:solidFill>
                  <a:srgbClr val="000000"/>
                </a:solidFill>
              </a:rPr>
              <a:t>The Impact of Acid Rain on Soil Bacteria</a:t>
            </a:r>
          </a:p>
        </c:rich>
      </c:tx>
      <c:layout/>
      <c:overlay val="1"/>
    </c:title>
    <c:autoTitleDeleted val="0"/>
    <c:plotArea>
      <c:layout>
        <c:manualLayout>
          <c:layoutTarget val="inner"/>
          <c:xMode val="edge"/>
          <c:yMode val="edge"/>
          <c:x val="0.24867868825959155"/>
          <c:y val="0.15623649675369528"/>
          <c:w val="0.60872429033891018"/>
          <c:h val="0.63135294930238983"/>
        </c:manualLayout>
      </c:layout>
      <c:barChart>
        <c:barDir val="col"/>
        <c:grouping val="clustered"/>
        <c:varyColors val="0"/>
        <c:ser>
          <c:idx val="0"/>
          <c:order val="0"/>
          <c:tx>
            <c:strRef>
              <c:f>Sheet1!$B$1</c:f>
              <c:strCache>
                <c:ptCount val="1"/>
                <c:pt idx="0">
                  <c:v>Before</c:v>
                </c:pt>
              </c:strCache>
            </c:strRef>
          </c:tx>
          <c:invertIfNegative val="0"/>
          <c:cat>
            <c:strRef>
              <c:f>Sheet1!$A$2:$A$4</c:f>
              <c:strCache>
                <c:ptCount val="3"/>
                <c:pt idx="0">
                  <c:v>Nitric Acid</c:v>
                </c:pt>
                <c:pt idx="1">
                  <c:v>Sulfuric Acid</c:v>
                </c:pt>
                <c:pt idx="2">
                  <c:v>Water</c:v>
                </c:pt>
              </c:strCache>
            </c:strRef>
          </c:cat>
          <c:val>
            <c:numRef>
              <c:f>Sheet1!$B$2:$B$4</c:f>
              <c:numCache>
                <c:formatCode>General</c:formatCode>
                <c:ptCount val="3"/>
                <c:pt idx="0">
                  <c:v>2733333.3330000001</c:v>
                </c:pt>
                <c:pt idx="1">
                  <c:v>3300000</c:v>
                </c:pt>
                <c:pt idx="2">
                  <c:v>3466666.6669999999</c:v>
                </c:pt>
              </c:numCache>
            </c:numRef>
          </c:val>
        </c:ser>
        <c:ser>
          <c:idx val="1"/>
          <c:order val="1"/>
          <c:tx>
            <c:strRef>
              <c:f>Sheet1!$C$1</c:f>
              <c:strCache>
                <c:ptCount val="1"/>
                <c:pt idx="0">
                  <c:v>After</c:v>
                </c:pt>
              </c:strCache>
            </c:strRef>
          </c:tx>
          <c:invertIfNegative val="0"/>
          <c:cat>
            <c:strRef>
              <c:f>Sheet1!$A$2:$A$4</c:f>
              <c:strCache>
                <c:ptCount val="3"/>
                <c:pt idx="0">
                  <c:v>Nitric Acid</c:v>
                </c:pt>
                <c:pt idx="1">
                  <c:v>Sulfuric Acid</c:v>
                </c:pt>
                <c:pt idx="2">
                  <c:v>Water</c:v>
                </c:pt>
              </c:strCache>
            </c:strRef>
          </c:cat>
          <c:val>
            <c:numRef>
              <c:f>Sheet1!$C$2:$C$4</c:f>
              <c:numCache>
                <c:formatCode>General</c:formatCode>
                <c:ptCount val="3"/>
                <c:pt idx="0">
                  <c:v>800000</c:v>
                </c:pt>
                <c:pt idx="1">
                  <c:v>1950000</c:v>
                </c:pt>
                <c:pt idx="2">
                  <c:v>1566666</c:v>
                </c:pt>
              </c:numCache>
            </c:numRef>
          </c:val>
        </c:ser>
        <c:dLbls>
          <c:showLegendKey val="0"/>
          <c:showVal val="0"/>
          <c:showCatName val="0"/>
          <c:showSerName val="0"/>
          <c:showPercent val="0"/>
          <c:showBubbleSize val="0"/>
        </c:dLbls>
        <c:gapWidth val="150"/>
        <c:axId val="65457152"/>
        <c:axId val="65459328"/>
      </c:barChart>
      <c:catAx>
        <c:axId val="65457152"/>
        <c:scaling>
          <c:orientation val="minMax"/>
        </c:scaling>
        <c:delete val="0"/>
        <c:axPos val="b"/>
        <c:title>
          <c:tx>
            <c:rich>
              <a:bodyPr/>
              <a:lstStyle/>
              <a:p>
                <a:pPr>
                  <a:defRPr sz="1400"/>
                </a:pPr>
                <a:r>
                  <a:rPr lang="en-US" sz="1400"/>
                  <a:t>Type of Solution Added to the Soil</a:t>
                </a:r>
              </a:p>
            </c:rich>
          </c:tx>
          <c:layout>
            <c:manualLayout>
              <c:xMode val="edge"/>
              <c:yMode val="edge"/>
              <c:x val="0.32623693513189295"/>
              <c:y val="0.92950877192982451"/>
            </c:manualLayout>
          </c:layout>
          <c:overlay val="0"/>
        </c:title>
        <c:majorTickMark val="out"/>
        <c:minorTickMark val="none"/>
        <c:tickLblPos val="nextTo"/>
        <c:crossAx val="65459328"/>
        <c:crosses val="autoZero"/>
        <c:auto val="1"/>
        <c:lblAlgn val="ctr"/>
        <c:lblOffset val="100"/>
        <c:noMultiLvlLbl val="0"/>
      </c:catAx>
      <c:valAx>
        <c:axId val="65459328"/>
        <c:scaling>
          <c:orientation val="minMax"/>
        </c:scaling>
        <c:delete val="0"/>
        <c:axPos val="l"/>
        <c:majorGridlines/>
        <c:title>
          <c:tx>
            <c:rich>
              <a:bodyPr rot="-5400000" vert="horz"/>
              <a:lstStyle/>
              <a:p>
                <a:pPr>
                  <a:defRPr sz="1400"/>
                </a:pPr>
                <a:r>
                  <a:rPr lang="en-US" sz="1400"/>
                  <a:t>Number of Bacteria in Each cc of the Soil</a:t>
                </a:r>
              </a:p>
            </c:rich>
          </c:tx>
          <c:layout>
            <c:manualLayout>
              <c:xMode val="edge"/>
              <c:yMode val="edge"/>
              <c:x val="1.2965964343598054E-2"/>
              <c:y val="0.15992124661524951"/>
            </c:manualLayout>
          </c:layout>
          <c:overlay val="0"/>
        </c:title>
        <c:numFmt formatCode="General" sourceLinked="1"/>
        <c:majorTickMark val="out"/>
        <c:minorTickMark val="none"/>
        <c:tickLblPos val="nextTo"/>
        <c:crossAx val="65457152"/>
        <c:crosses val="autoZero"/>
        <c:crossBetween val="between"/>
      </c:valAx>
    </c:plotArea>
    <c:legend>
      <c:legendPos val="r"/>
      <c:layout>
        <c:manualLayout>
          <c:xMode val="edge"/>
          <c:yMode val="edge"/>
          <c:x val="0.83849240887028509"/>
          <c:y val="0.4096308882442326"/>
          <c:w val="0.16150759112971494"/>
          <c:h val="0.194773311230833"/>
        </c:manualLayout>
      </c:layout>
      <c:overlay val="0"/>
    </c:legend>
    <c:plotVisOnly val="1"/>
    <c:dispBlanksAs val="gap"/>
    <c:showDLblsOverMax val="0"/>
  </c:chart>
  <c:spPr>
    <a:solidFill>
      <a:schemeClr val="bg1">
        <a:lumMod val="95000"/>
      </a:schemeClr>
    </a:solidFill>
  </c:spPr>
  <c:txPr>
    <a:bodyPr/>
    <a:lstStyle/>
    <a:p>
      <a:pPr>
        <a:defRPr sz="1800">
          <a:solidFill>
            <a:srgbClr val="000000"/>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en-US"/>
              <a:t>The Impact of Acid Rain on the Soil pH</a:t>
            </a:r>
          </a:p>
        </c:rich>
      </c:tx>
      <c:layout/>
      <c:overlay val="1"/>
    </c:title>
    <c:autoTitleDeleted val="0"/>
    <c:plotArea>
      <c:layout>
        <c:manualLayout>
          <c:layoutTarget val="inner"/>
          <c:xMode val="edge"/>
          <c:yMode val="edge"/>
          <c:x val="0.10474478003682376"/>
          <c:y val="0.12188435290987408"/>
          <c:w val="0.73011497629960431"/>
          <c:h val="0.69260454045347009"/>
        </c:manualLayout>
      </c:layout>
      <c:barChart>
        <c:barDir val="col"/>
        <c:grouping val="clustered"/>
        <c:varyColors val="0"/>
        <c:ser>
          <c:idx val="0"/>
          <c:order val="0"/>
          <c:tx>
            <c:strRef>
              <c:f>Sheet1!$B$1</c:f>
              <c:strCache>
                <c:ptCount val="1"/>
                <c:pt idx="0">
                  <c:v>Before</c:v>
                </c:pt>
              </c:strCache>
            </c:strRef>
          </c:tx>
          <c:invertIfNegative val="0"/>
          <c:cat>
            <c:strRef>
              <c:f>Sheet1!$A$2:$A$4</c:f>
              <c:strCache>
                <c:ptCount val="3"/>
                <c:pt idx="0">
                  <c:v>Water</c:v>
                </c:pt>
                <c:pt idx="1">
                  <c:v>Nitric Acid</c:v>
                </c:pt>
                <c:pt idx="2">
                  <c:v>Sulfuric Acid</c:v>
                </c:pt>
              </c:strCache>
            </c:strRef>
          </c:cat>
          <c:val>
            <c:numRef>
              <c:f>Sheet1!$B$2:$B$4</c:f>
              <c:numCache>
                <c:formatCode>General</c:formatCode>
                <c:ptCount val="3"/>
                <c:pt idx="0">
                  <c:v>6.5</c:v>
                </c:pt>
                <c:pt idx="1">
                  <c:v>5.4</c:v>
                </c:pt>
                <c:pt idx="2">
                  <c:v>7.2</c:v>
                </c:pt>
              </c:numCache>
            </c:numRef>
          </c:val>
        </c:ser>
        <c:ser>
          <c:idx val="1"/>
          <c:order val="1"/>
          <c:tx>
            <c:strRef>
              <c:f>Sheet1!$C$1</c:f>
              <c:strCache>
                <c:ptCount val="1"/>
                <c:pt idx="0">
                  <c:v>After</c:v>
                </c:pt>
              </c:strCache>
            </c:strRef>
          </c:tx>
          <c:invertIfNegative val="0"/>
          <c:cat>
            <c:strRef>
              <c:f>Sheet1!$A$2:$A$4</c:f>
              <c:strCache>
                <c:ptCount val="3"/>
                <c:pt idx="0">
                  <c:v>Water</c:v>
                </c:pt>
                <c:pt idx="1">
                  <c:v>Nitric Acid</c:v>
                </c:pt>
                <c:pt idx="2">
                  <c:v>Sulfuric Acid</c:v>
                </c:pt>
              </c:strCache>
            </c:strRef>
          </c:cat>
          <c:val>
            <c:numRef>
              <c:f>Sheet1!$C$2:$C$4</c:f>
              <c:numCache>
                <c:formatCode>General</c:formatCode>
                <c:ptCount val="3"/>
                <c:pt idx="0">
                  <c:v>5.9</c:v>
                </c:pt>
                <c:pt idx="1">
                  <c:v>5.5</c:v>
                </c:pt>
                <c:pt idx="2">
                  <c:v>5.9</c:v>
                </c:pt>
              </c:numCache>
            </c:numRef>
          </c:val>
        </c:ser>
        <c:dLbls>
          <c:showLegendKey val="0"/>
          <c:showVal val="0"/>
          <c:showCatName val="0"/>
          <c:showSerName val="0"/>
          <c:showPercent val="0"/>
          <c:showBubbleSize val="0"/>
        </c:dLbls>
        <c:gapWidth val="150"/>
        <c:axId val="66521344"/>
        <c:axId val="66552192"/>
      </c:barChart>
      <c:catAx>
        <c:axId val="66521344"/>
        <c:scaling>
          <c:orientation val="minMax"/>
        </c:scaling>
        <c:delete val="0"/>
        <c:axPos val="b"/>
        <c:title>
          <c:tx>
            <c:rich>
              <a:bodyPr/>
              <a:lstStyle/>
              <a:p>
                <a:pPr>
                  <a:defRPr/>
                </a:pPr>
                <a:r>
                  <a:rPr lang="en-US"/>
                  <a:t>Type of Solution Added to the Soil</a:t>
                </a:r>
              </a:p>
            </c:rich>
          </c:tx>
          <c:layout/>
          <c:overlay val="0"/>
        </c:title>
        <c:majorTickMark val="out"/>
        <c:minorTickMark val="none"/>
        <c:tickLblPos val="nextTo"/>
        <c:crossAx val="66552192"/>
        <c:crosses val="autoZero"/>
        <c:auto val="1"/>
        <c:lblAlgn val="ctr"/>
        <c:lblOffset val="100"/>
        <c:noMultiLvlLbl val="0"/>
      </c:catAx>
      <c:valAx>
        <c:axId val="66552192"/>
        <c:scaling>
          <c:orientation val="minMax"/>
        </c:scaling>
        <c:delete val="0"/>
        <c:axPos val="l"/>
        <c:majorGridlines/>
        <c:title>
          <c:tx>
            <c:rich>
              <a:bodyPr rot="-5400000" vert="horz"/>
              <a:lstStyle/>
              <a:p>
                <a:pPr>
                  <a:defRPr/>
                </a:pPr>
                <a:r>
                  <a:rPr lang="en-US"/>
                  <a:t>Soil pH</a:t>
                </a:r>
              </a:p>
            </c:rich>
          </c:tx>
          <c:layout>
            <c:manualLayout>
              <c:xMode val="edge"/>
              <c:yMode val="edge"/>
              <c:x val="0"/>
              <c:y val="0.37223865785518584"/>
            </c:manualLayout>
          </c:layout>
          <c:overlay val="0"/>
        </c:title>
        <c:numFmt formatCode="General" sourceLinked="1"/>
        <c:majorTickMark val="out"/>
        <c:minorTickMark val="none"/>
        <c:tickLblPos val="nextTo"/>
        <c:crossAx val="66521344"/>
        <c:crosses val="autoZero"/>
        <c:crossBetween val="between"/>
      </c:valAx>
    </c:plotArea>
    <c:legend>
      <c:legendPos val="r"/>
      <c:layout>
        <c:manualLayout>
          <c:xMode val="edge"/>
          <c:yMode val="edge"/>
          <c:x val="0.81408547812120502"/>
          <c:y val="0.39495501973953878"/>
          <c:w val="0.18591452187879501"/>
          <c:h val="0.20278352665377064"/>
        </c:manualLayout>
      </c:layout>
      <c:overlay val="0"/>
    </c:legend>
    <c:plotVisOnly val="1"/>
    <c:dispBlanksAs val="gap"/>
    <c:showDLblsOverMax val="0"/>
  </c:chart>
  <c:spPr>
    <a:solidFill>
      <a:schemeClr val="bg1">
        <a:lumMod val="65000"/>
      </a:schemeClr>
    </a:solidFill>
  </c:spPr>
  <c:txPr>
    <a:bodyPr/>
    <a:lstStyle/>
    <a:p>
      <a:pPr>
        <a:defRPr sz="1800">
          <a:solidFill>
            <a:srgbClr val="000000"/>
          </a:solidFill>
        </a:defRPr>
      </a:pPr>
      <a:endParaRPr lang="en-US"/>
    </a:p>
  </c:tx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1-05-24T01:31:35.346"/>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5 79 7,'0'0'8,"0"0"1,0 0-1,0 0 0,-16-11-1,16 11-1,0 0-1,0 0 1,0 0-1,0 0-1,0 0 1,0 0 0,0 0 1,0 0 0,0 0 0,0 0 0,23-7 0,-23 7 0,18-4 0,-18 4 0,21-3-1,-21 3 0,25-4 0,-25 4-1,27-1 0,-27 1-1,26-2 1,-26 2-2,25 0 1,-25 0-1,27 0 1,-27 0-1,23 0 0,-23 0-1,25 0 0,-25 0 0,25 2 0,-25-2 0,27 3 0,-11-1 0,1 0 0,1-1 0,-2 1 0,0 0 0,2-2 0,-2 0 0,2-2 0,-18 2 0,28-5-1,-12 1 1,0 1 0,2-3-1,0 3 1,-2-1-1,2 1 1,-1-1-1,1 2 1,2 1 0,-1-1-1,1 0 1,1-1 0,1 1-1,1-2 1,0 1-1,-4 1 1,1-2-1,-2 2 1,-2 1-1,0 1 1,-16 0-1,27 0 1,-27 0-1,24 1 0,-8 1 1,-16-2-1,29 2 0,-13-2 0,0 0 1,0 2-1,0-2 0,2 0 1,-1-2-1,3 2 0,0 0 0,1 0 1,0 0-1,2 2 0,-1-2 0,1 0 1,-2 2-1,1-1 0,-1 1 0,0 2 1,-3-1-1,0 1 0,3-1 0,-5 1 0,4 0 0,-2-1 0,-1 1 1,3-1-1,-1-1 0,1 0 0,-2 0 0,3-1 1,-1 1-1,1-2 0,0 0 0,3-2 1,-1 2-1,0 0 0,3-1 0,-1 1 0,4 0 0,-2 0 1,1 0-1,0 0 0,3-2 0,1 0 0,1-2 0,1 3 0,0-5 0,2 3 1,-1-1-1,-1-1 0,-2 3 0,-4-1 0,-1 3 1,-5-2-1,-3 4 0,-1-2 0,-2 1 0,-16-1 1,25 6-1,-25-6 0,25 5 0,-25-5 0,23 5 1,-23-5-1,25 4 0,-9-1 0,0 1 1,-16-4-1,32 5 0,-16-3 0,2 0 1,-1 0-1,-1-2 0,-16 0 0,27-2 0,-27 2 0,25-4 1,-25 4-1,18-3 0,-18 3 0,0 0 0,19-2 1,-19 2-1,0 0 0,0 0 0,16 0 1,-16 0-2,0 0 0,0 0-5,0 0-14,0 0-11,0 0-1,-7-18 1,7 18-2</inkml:trace>
</inkml:ink>
</file>

<file path=ppt/ink/ink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0" units="1/dev"/>
        </inkml:channelProperties>
      </inkml:inkSource>
      <inkml:timestamp xml:id="ts0" timeString="2011-05-24T01:31:38.15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37 24,'21'-20'18,"-5"17"2,-16 3 1,22-11-1,-22 11-3,26-3-2,-26 3-2,25 1-2,-7 5-2,-18-6 0,32 5-3,-14-5-1,5 5-2,-3-3 0,6 3 0,-1-1 0,4 0-1,-1-3 0,4 3 0,-2-2 0,1 1 0,2 3-1,-1-3 0,-1 2 0,-1 1 0,-3-1 0,1 1 0,-1-1 0,-1 2 0,-2-3 0,-3 1 0,2-2 0,0 1 0,2 0 0,-2-3-1,4 3 1,0-1-1,1-1 0,4 2 1,0-2-1,0 1 1,2-1-1,1 1 0,-1 1 0,-2-2 1,-3 1-1,-3 1 0,1-2 1,-4 1-1,-3-1 0,1 2 1,-5-3-1,4 3 0,-3-2 0,5-1 0,-1-1 1,2 0-1,0 2 0,2-2 0,2 0 0,0 0 0,-1 0 0,3 2 0,-3-2 1,3 2-1,1 0 0,0 1 0,-1-1 0,-1 0 0,1-2 0,-1 1 0,-1-1 0,0 2 1,-3-2-1,1 0 0,0 0 0,0 0 0,-2 2 0,4 0 1,1 0-1,1-2 0,1 1 0,0-1 0,1 0 0,-3 0 0,-1 0 0,-2-1 0,-2 1 0,-2 0 0,-3 1 0,0 1 0,-2 0 0,-16-2 0,30 2 0,-14-1 0,0 1 0,0-2 1,0 2-1,-16-2 0,30 0 0,-30 0 0,29 2 0,-29-2 0,28 0 0,-28 0 0,30 0 0,-14 0 1,-16 0-1,25-2 0,-25 2 0,18-2-1,-18 2-1,0 0-5,0 0-25,-16-3-1,0-3 0,0 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0B5C27-177A-4AE7-9FF1-1E9F5E2DDAE8}" type="datetimeFigureOut">
              <a:rPr lang="en-US" smtClean="0"/>
              <a:t>5/25/2011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E683B-7CAA-4D83-AFA1-ADC263588BEB}" type="slidenum">
              <a:rPr lang="en-US" smtClean="0"/>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0B5C27-177A-4AE7-9FF1-1E9F5E2DDAE8}" type="datetimeFigureOut">
              <a:rPr lang="en-US" smtClean="0"/>
              <a:t>5/25/2011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E683B-7CAA-4D83-AFA1-ADC263588BEB}" type="slidenum">
              <a:rPr lang="en-US" smtClean="0"/>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0B5C27-177A-4AE7-9FF1-1E9F5E2DDAE8}" type="datetimeFigureOut">
              <a:rPr lang="en-US" smtClean="0"/>
              <a:t>5/25/2011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E683B-7CAA-4D83-AFA1-ADC263588BEB}" type="slidenum">
              <a:rPr lang="en-US" smtClean="0"/>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0B5C27-177A-4AE7-9FF1-1E9F5E2DDAE8}" type="datetimeFigureOut">
              <a:rPr lang="en-US" smtClean="0"/>
              <a:t>5/25/2011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E683B-7CAA-4D83-AFA1-ADC263588BEB}" type="slidenum">
              <a:rPr lang="en-US" smtClean="0"/>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0B5C27-177A-4AE7-9FF1-1E9F5E2DDAE8}" type="datetimeFigureOut">
              <a:rPr lang="en-US" smtClean="0"/>
              <a:t>5/25/2011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E683B-7CAA-4D83-AFA1-ADC263588BEB}" type="slidenum">
              <a:rPr lang="en-US" smtClean="0"/>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0B5C27-177A-4AE7-9FF1-1E9F5E2DDAE8}" type="datetimeFigureOut">
              <a:rPr lang="en-US" smtClean="0"/>
              <a:t>5/25/2011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E683B-7CAA-4D83-AFA1-ADC263588BEB}" type="slidenum">
              <a:rPr lang="en-US" smtClean="0"/>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0B5C27-177A-4AE7-9FF1-1E9F5E2DDAE8}" type="datetimeFigureOut">
              <a:rPr lang="en-US" smtClean="0"/>
              <a:t>5/25/2011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EE683B-7CAA-4D83-AFA1-ADC263588BEB}" type="slidenum">
              <a:rPr lang="en-US" smtClean="0"/>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0B5C27-177A-4AE7-9FF1-1E9F5E2DDAE8}" type="datetimeFigureOut">
              <a:rPr lang="en-US" smtClean="0"/>
              <a:t>5/25/2011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EE683B-7CAA-4D83-AFA1-ADC263588BEB}" type="slidenum">
              <a:rPr lang="en-US" smtClean="0"/>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0B5C27-177A-4AE7-9FF1-1E9F5E2DDAE8}" type="datetimeFigureOut">
              <a:rPr lang="en-US" smtClean="0"/>
              <a:t>5/25/2011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EE683B-7CAA-4D83-AFA1-ADC263588BEB}" type="slidenum">
              <a:rPr lang="en-US" smtClean="0"/>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0B5C27-177A-4AE7-9FF1-1E9F5E2DDAE8}" type="datetimeFigureOut">
              <a:rPr lang="en-US" smtClean="0"/>
              <a:t>5/25/2011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E683B-7CAA-4D83-AFA1-ADC263588BEB}"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60B5C27-177A-4AE7-9FF1-1E9F5E2DDAE8}" type="datetimeFigureOut">
              <a:rPr lang="en-US" smtClean="0"/>
              <a:t>5/25/2011</a:t>
            </a:fld>
            <a:endParaRPr lang="en-US"/>
          </a:p>
        </p:txBody>
      </p:sp>
      <p:sp>
        <p:nvSpPr>
          <p:cNvPr id="9" name="Slide Number Placeholder 8"/>
          <p:cNvSpPr>
            <a:spLocks noGrp="1"/>
          </p:cNvSpPr>
          <p:nvPr>
            <p:ph type="sldNum" sz="quarter" idx="11"/>
          </p:nvPr>
        </p:nvSpPr>
        <p:spPr/>
        <p:txBody>
          <a:bodyPr/>
          <a:lstStyle/>
          <a:p>
            <a:fld id="{55EE683B-7CAA-4D83-AFA1-ADC263588BEB}"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5EE683B-7CAA-4D83-AFA1-ADC263588BEB}"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960B5C27-177A-4AE7-9FF1-1E9F5E2DDAE8}" type="datetimeFigureOut">
              <a:rPr lang="en-US" smtClean="0"/>
              <a:t>5/25/2011</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media" Target="../media/media2.wav"/><Relationship Id="rId7" Type="http://schemas.openxmlformats.org/officeDocument/2006/relationships/image" Target="../media/image3.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slideLayout" Target="../slideLayouts/slideLayout1.xml"/><Relationship Id="rId10" Type="http://schemas.openxmlformats.org/officeDocument/2006/relationships/image" Target="../media/image6.png"/><Relationship Id="rId4" Type="http://schemas.openxmlformats.org/officeDocument/2006/relationships/audio" Target="../media/media2.wav"/><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wmf"/><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9.wmf"/><Relationship Id="rId5" Type="http://schemas.openxmlformats.org/officeDocument/2006/relationships/image" Target="../media/image7.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imgres?imgurl=http://sp.rpcs.org/rpcsweb/home/upperschool/sga/website%20graphics/rpcs.jpg&amp;imgrefurl=http://sp.rpcs.org/rpcsweb/home/upperschool/sga/default.aspx&amp;usg=__i5wfUlJLT8-Tm61jPZr4DCvLmI8=&amp;h=1536&amp;w=2048&amp;sz=1157&amp;hl=en&amp;start=0&amp;zoom=1&amp;tbnid=LtGlmkV35VgqZM:&amp;tbnh=132&amp;tbnw=176&amp;ei=WADbTZGcH9GdgQfDvun3Dw&amp;prev=/search?q=roland+park+country+school&amp;um=1&amp;hl=en&amp;sa=N&amp;rlz=1R2SKPT_enUS400&amp;biw=1276&amp;bih=594&amp;tbm=isch&amp;um=1&amp;itbs=1&amp;iact=rc&amp;dur=194&amp;sqi=2&amp;page=1&amp;ndsp=18&amp;ved=1t:429,r:0,s:0&amp;tx=87&amp;ty=50" TargetMode="External"/><Relationship Id="rId2" Type="http://schemas.openxmlformats.org/officeDocument/2006/relationships/hyperlink" Target="http://www.google.com/imgres?imgurl=http://thumb1.shutterstock.com/thumb_small/615067/615067,1281361626,2/stock-vector-purple-cartoon-bacteria-character-58715494.jpg&amp;imgrefurl=http://www.shutterstock.com/cat.mhtml?safesearch=1&amp;search_type=similar&amp;similar_photo_id=50426602&amp;usg=__IF1EttBRTEKTZgM0LPqhILxmxjI=&amp;h=100&amp;w=113&amp;sz=5&amp;hl=en&amp;start=82&amp;zoom=1&amp;tbnid=e7ARgzMSGSNBAM:&amp;tbnh=80&amp;tbnw=90&amp;ei=P_7aTZvVApDTgQfI4o1Y&amp;prev=/search?q=Cartoon+of+bacteria&amp;um=1&amp;hl=en&amp;sa=X&amp;rlz=1R2SKPT_enUS400&amp;biw=1259&amp;bih=594&amp;tbm=isch0,1700&amp;um=1&amp;itbs=1&amp;iact=hc&amp;vpx=158&amp;vpy=324&amp;dur=814&amp;hovh=80&amp;hovw=90&amp;tx=102&amp;ty=32&amp;sqi=2&amp;page=5&amp;ndsp=21&amp;ved=1t:429,r:0,s:82&amp;biw=1259&amp;bih=594" TargetMode="External"/><Relationship Id="rId1" Type="http://schemas.openxmlformats.org/officeDocument/2006/relationships/slideLayout" Target="../slideLayouts/slideLayout2.xml"/><Relationship Id="rId5" Type="http://schemas.openxmlformats.org/officeDocument/2006/relationships/hyperlink" Target="http://www.google.com/imgres?imgurl=http://www.hubtesting.net/yahoo_site_admin/assets/images/bacteria.94120838_std.jpg&amp;imgrefurl=http://www.hubtesting.net/&amp;usg=__tfvLk_Ef7llzOHKxa8nItOvaxJo=&amp;h=441&amp;w=560&amp;sz=67&amp;hl=en&amp;start=0&amp;zoom=1&amp;tbnid=6repzbuF4HcZiM:&amp;tbnh=131&amp;tbnw=156&amp;ei=vxLbTb34LoregQeH_TE&amp;prev=/search?q=bacteria&amp;um=1&amp;hl=en&amp;sa=N&amp;rlz=1R2SKPT_enUS400&amp;biw=1259&amp;bih=594&amp;tbm=isch&amp;um=1&amp;itbs=1&amp;iact=hc&amp;vpx=667&amp;vpy=115&amp;dur=2783&amp;hovh=199&amp;hovw=253&amp;tx=102&amp;ty=72&amp;sqi=2&amp;page=1&amp;ndsp=20&amp;ved=1t:429,r:4,s:0" TargetMode="External"/><Relationship Id="rId4" Type="http://schemas.openxmlformats.org/officeDocument/2006/relationships/hyperlink" Target="http://www.google.com/imgres?imgurl=http://www.salmonellablog.com/biology_lab.jpg&amp;imgrefurl=http://www.salmonellablog.com/2006/08/&amp;usg=__9RqNIx7REyeSyJEhb6FPZZ54VPM=&amp;h=300&amp;w=400&amp;sz=25&amp;hl=en&amp;start=0&amp;zoom=1&amp;tbnid=NdvhR4e2v2_tRM:&amp;tbnh=142&amp;tbnw=189&amp;ei=rQfbTaHYPIrYgQfa37nwDw&amp;prev=/search?q=biology+lab+room&amp;um=1&amp;hl=en&amp;sa=N&amp;rlz=1R2SKPT_enUS400&amp;biw=1259&amp;bih=594&amp;tbm=isch&amp;um=1&amp;itbs=1&amp;iact=hc&amp;vpx=131&amp;vpy=242&amp;dur=424&amp;hovh=194&amp;hovw=259&amp;tx=178&amp;ty=66&amp;sqi=2&amp;page=1&amp;ndsp=18&amp;ved=1t:429,r:6,s: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m/imgres?imgurl=http://biocitizen.org/wp-content/uploads/2009/12/Top-soil.jpg&amp;imgrefurl=http://biocitizen.org/chernozem/top-soil&amp;usg=__tsME_PgoL18Y9JFNi-IFCF0BKqc=&amp;h=200&amp;w=200&amp;sz=7&amp;hl=en&amp;start=41&amp;zoom=1&amp;tbnid=nw7yVS9eHOJf5M:&amp;tbnh=131&amp;tbnw=144&amp;ei=YhzbTc69JsH50gGq0IXPDw&amp;prev=/search?q=soil&amp;um=1&amp;hl=en&amp;sa=N&amp;rlz=1R2SKPT_enUS400&amp;biw=1259&amp;bih=594&amp;tbm=isch&amp;um=1&amp;itbs=1&amp;iact=rc&amp;sqi=2&amp;page=3&amp;ndsp=20&amp;ved=1t:429,r:12,s:41&amp;tx=88&amp;ty=64" TargetMode="External"/><Relationship Id="rId2" Type="http://schemas.openxmlformats.org/officeDocument/2006/relationships/hyperlink" Target="http://www.google.com/imgres?imgurl=http://www.planetnatural.com/planetnatural/images/soil-ph.jpg&amp;imgrefurl=http://www.planetnatural.com/site/xdpy/kb/soil-ph.html&amp;usg=__xrbGGXE_BriAtUs1YhYLYe8fULk=&amp;h=165&amp;w=210&amp;sz=9&amp;hl=en&amp;start=0&amp;zoom=1&amp;tbnid=xfQZIwxoWJuJJM:&amp;tbnh=118&amp;tbnw=155&amp;ei=7hvbTeK8NOHt0gGmn525Dw&amp;prev=/search?q=soil+pH&amp;um=1&amp;hl=en&amp;rlz=1R2SKPT_enUS400&amp;biw=1259&amp;bih=594&amp;tbm=isch&amp;um=1&amp;itbs=1&amp;iact=rc&amp;dur=80&amp;sqi=2&amp;page=1&amp;ndsp=20&amp;ved=1t:429,r:1,s:0&amp;tx=33&amp;ty=31" TargetMode="External"/><Relationship Id="rId1" Type="http://schemas.openxmlformats.org/officeDocument/2006/relationships/slideLayout" Target="../slideLayouts/slideLayout2.xml"/><Relationship Id="rId5" Type="http://schemas.openxmlformats.org/officeDocument/2006/relationships/hyperlink" Target="http://www.google.com/imgres?imgurl=http://whyiswhoiswhatare.com/wp-content/uploads/2008/07/why-is-soil-so-important.jpg&amp;imgrefurl=http://whyiswhoiswhatare.com/why-is-soil-so-important&amp;usg=__PwEwilAD7_uF4MRAAhULsN3apyA=&amp;h=512&amp;w=512&amp;sz=163&amp;hl=en&amp;start=0&amp;zoom=1&amp;tbnid=XRUWNRziVxQB1M:&amp;tbnh=141&amp;tbnw=139&amp;ei=mjTcTdD3HtOSgQfqyZjoDw&amp;prev=/search?q=soil+in+ground&amp;um=1&amp;hl=en&amp;rlz=1R2SKPT_enUS400&amp;biw=1259&amp;bih=594&amp;tbm=isch&amp;um=1&amp;itbs=1&amp;iact=rc&amp;dur=125&amp;sqi=2&amp;page=1&amp;ndsp=18&amp;ved=1t:429,r:1,s:0&amp;tx=19&amp;ty=22" TargetMode="External"/><Relationship Id="rId4" Type="http://schemas.openxmlformats.org/officeDocument/2006/relationships/hyperlink" Target="http://www.google.com/imgres?imgurl=http://www.rocbike.com/wp-content/uploads/2008/08/rain.jpg&amp;imgrefurl=http://www.rocbike.com/tag/rain/&amp;usg=__6kviQTCOAjpisB3qF6_ts91w89o=&amp;h=338&amp;w=506&amp;sz=77&amp;hl=en&amp;start=0&amp;zoom=1&amp;tbnid=wrKsL4LcsRlcWM:&amp;tbnh=120&amp;tbnw=167&amp;ei=Sx3bTff3Oo3egQextZHoDw&amp;prev=/search?q=rain&amp;hl=en&amp;gbv=2&amp;biw=1259&amp;bih=594&amp;tbm=isch&amp;itbs=1&amp;iact=hc&amp;vpx=112&amp;vpy=118&amp;dur=222&amp;hovh=183&amp;hovw=275&amp;tx=157&amp;ty=63&amp;sqi=2&amp;page=1&amp;ndsp=20&amp;ved=1t:429,r:0,s: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customXml" Target="../ink/ink1.xml"/><Relationship Id="rId10" Type="http://schemas.openxmlformats.org/officeDocument/2006/relationships/image" Target="../media/image21.emf"/><Relationship Id="rId4" Type="http://schemas.openxmlformats.org/officeDocument/2006/relationships/image" Target="../media/image20.png"/><Relationship Id="rId9" Type="http://schemas.openxmlformats.org/officeDocument/2006/relationships/customXml" Target="../ink/ink2.xml"/></Relationships>
</file>

<file path=ppt/slides/_rels/slide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descr="http://www.rocbike.com/wp-content/uploads/2008/08/rai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533103"/>
            <a:ext cx="4106091" cy="33248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planetnatural.com/planetnatural/images/soil-p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1"/>
            <a:ext cx="5257800" cy="38100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t2.gstatic.com/images?q=tbn:ANd9GcSycSIUEWHk4slvFvAiIqlaMfG7539s2js_9-9dQ8L0e0NiUrH8-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6091" y="3573350"/>
            <a:ext cx="5054131" cy="327660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www.hubtesting.net/yahoo_site_admin/assets/images/bacteria.94120838_st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1125"/>
            <a:ext cx="4106091"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066800" y="2855912"/>
            <a:ext cx="7315200" cy="1908175"/>
          </a:xfrm>
        </p:spPr>
        <p:txBody>
          <a:bodyPr/>
          <a:lstStyle/>
          <a:p>
            <a:pPr algn="ctr"/>
            <a:r>
              <a:rPr lang="en-US" sz="4000" b="1" cap="all" dirty="0" smtClean="0">
                <a:ln>
                  <a:solidFill>
                    <a:srgbClr val="FFC000"/>
                  </a:solidFill>
                </a:ln>
                <a:solidFill>
                  <a:srgbClr val="FFFF00"/>
                </a:solidFill>
                <a:effectLst>
                  <a:reflection blurRad="9995" stA="55000" endPos="48000" dist="495" dir="5400000" sy="-100000" algn="bl"/>
                </a:effectLst>
                <a:latin typeface="Arial Black" pitchFamily="34" charset="0"/>
              </a:rPr>
              <a:t>The </a:t>
            </a:r>
            <a:r>
              <a:rPr lang="en-US" sz="4000" b="1" cap="all" dirty="0">
                <a:ln>
                  <a:solidFill>
                    <a:srgbClr val="FFC000"/>
                  </a:solidFill>
                </a:ln>
                <a:solidFill>
                  <a:srgbClr val="FFFF00"/>
                </a:solidFill>
                <a:effectLst>
                  <a:reflection blurRad="9995" stA="55000" endPos="48000" dist="495" dir="5400000" sy="-100000" algn="bl"/>
                </a:effectLst>
                <a:latin typeface="Arial Black" pitchFamily="34" charset="0"/>
              </a:rPr>
              <a:t>Effects Of Acid Rain on </a:t>
            </a:r>
            <a:r>
              <a:rPr lang="en-US" sz="4000" b="1" cap="all" dirty="0" smtClean="0">
                <a:ln>
                  <a:solidFill>
                    <a:srgbClr val="FFC000"/>
                  </a:solidFill>
                </a:ln>
                <a:solidFill>
                  <a:srgbClr val="FFFF00"/>
                </a:solidFill>
                <a:effectLst>
                  <a:reflection blurRad="9995" stA="55000" endPos="48000" dist="495" dir="5400000" sy="-100000" algn="bl"/>
                </a:effectLst>
                <a:latin typeface="Arial Black" pitchFamily="34" charset="0"/>
              </a:rPr>
              <a:t>Bacteria</a:t>
            </a:r>
            <a:endParaRPr lang="en-US" sz="4800" b="1" dirty="0">
              <a:ln>
                <a:solidFill>
                  <a:srgbClr val="FFC000"/>
                </a:solidFill>
              </a:ln>
              <a:solidFill>
                <a:srgbClr val="FFFF00"/>
              </a:solidFill>
              <a:effectLst>
                <a:reflection blurRad="9995" stA="55000" endPos="48000" dist="495" dir="5400000" sy="-100000" algn="bl"/>
              </a:effectLst>
              <a:latin typeface="Arial Black" pitchFamily="34" charset="0"/>
            </a:endParaRPr>
          </a:p>
        </p:txBody>
      </p:sp>
      <p:sp>
        <p:nvSpPr>
          <p:cNvPr id="3" name="Subtitle 2"/>
          <p:cNvSpPr>
            <a:spLocks noGrp="1"/>
          </p:cNvSpPr>
          <p:nvPr>
            <p:ph type="subTitle" idx="1"/>
          </p:nvPr>
        </p:nvSpPr>
        <p:spPr>
          <a:xfrm>
            <a:off x="1219200" y="5410200"/>
            <a:ext cx="6461760" cy="1066800"/>
          </a:xfrm>
        </p:spPr>
        <p:txBody>
          <a:bodyPr>
            <a:normAutofit/>
          </a:bodyPr>
          <a:lstStyle/>
          <a:p>
            <a:pPr algn="ctr"/>
            <a:r>
              <a:rPr lang="en-US" sz="2800" b="1" dirty="0" smtClean="0">
                <a:ln w="18000">
                  <a:solidFill>
                    <a:schemeClr val="tx1"/>
                  </a:solidFill>
                  <a:prstDash val="solid"/>
                  <a:miter lim="800000"/>
                </a:ln>
                <a:solidFill>
                  <a:srgbClr val="FF6600"/>
                </a:solidFill>
                <a:effectLst>
                  <a:outerShdw blurRad="25500" dist="23000" dir="7020000" algn="tl">
                    <a:srgbClr val="000000">
                      <a:alpha val="50000"/>
                    </a:srgbClr>
                  </a:outerShdw>
                </a:effectLst>
                <a:latin typeface="Arial" pitchFamily="34" charset="0"/>
                <a:cs typeface="Arial" pitchFamily="34" charset="0"/>
              </a:rPr>
              <a:t>By: </a:t>
            </a:r>
            <a:r>
              <a:rPr lang="en-US" sz="2800" b="1" dirty="0">
                <a:ln w="18000">
                  <a:solidFill>
                    <a:schemeClr val="tx1"/>
                  </a:solidFill>
                  <a:prstDash val="solid"/>
                  <a:miter lim="800000"/>
                </a:ln>
                <a:solidFill>
                  <a:srgbClr val="FF6600"/>
                </a:solidFill>
                <a:effectLst>
                  <a:outerShdw blurRad="25500" dist="23000" dir="7020000" algn="tl">
                    <a:srgbClr val="000000">
                      <a:alpha val="50000"/>
                    </a:srgbClr>
                  </a:outerShdw>
                </a:effectLst>
                <a:latin typeface="Arial" pitchFamily="34" charset="0"/>
                <a:cs typeface="Arial" pitchFamily="34" charset="0"/>
              </a:rPr>
              <a:t>Jamie </a:t>
            </a:r>
            <a:r>
              <a:rPr lang="en-US" sz="2800" b="1" dirty="0" smtClean="0">
                <a:ln w="18000">
                  <a:solidFill>
                    <a:schemeClr val="tx1"/>
                  </a:solidFill>
                  <a:prstDash val="solid"/>
                  <a:miter lim="800000"/>
                </a:ln>
                <a:solidFill>
                  <a:srgbClr val="FF6600"/>
                </a:solidFill>
                <a:effectLst>
                  <a:outerShdw blurRad="25500" dist="23000" dir="7020000" algn="tl">
                    <a:srgbClr val="000000">
                      <a:alpha val="50000"/>
                    </a:srgbClr>
                  </a:outerShdw>
                </a:effectLst>
                <a:latin typeface="Arial" pitchFamily="34" charset="0"/>
                <a:cs typeface="Arial" pitchFamily="34" charset="0"/>
              </a:rPr>
              <a:t>Allen, </a:t>
            </a:r>
            <a:r>
              <a:rPr lang="en-US" sz="2800" b="1" dirty="0">
                <a:ln w="18000">
                  <a:solidFill>
                    <a:schemeClr val="tx1"/>
                  </a:solidFill>
                  <a:prstDash val="solid"/>
                  <a:miter lim="800000"/>
                </a:ln>
                <a:solidFill>
                  <a:srgbClr val="FF6600"/>
                </a:solidFill>
                <a:effectLst>
                  <a:outerShdw blurRad="25500" dist="23000" dir="7020000" algn="tl">
                    <a:srgbClr val="000000">
                      <a:alpha val="50000"/>
                    </a:srgbClr>
                  </a:outerShdw>
                </a:effectLst>
                <a:latin typeface="Arial" pitchFamily="34" charset="0"/>
                <a:cs typeface="Arial" pitchFamily="34" charset="0"/>
              </a:rPr>
              <a:t>Kendra </a:t>
            </a:r>
            <a:r>
              <a:rPr lang="en-US" sz="2800" b="1" dirty="0" smtClean="0">
                <a:ln w="18000">
                  <a:solidFill>
                    <a:schemeClr val="tx1"/>
                  </a:solidFill>
                  <a:prstDash val="solid"/>
                  <a:miter lim="800000"/>
                </a:ln>
                <a:solidFill>
                  <a:srgbClr val="FF6600"/>
                </a:solidFill>
                <a:effectLst>
                  <a:outerShdw blurRad="25500" dist="23000" dir="7020000" algn="tl">
                    <a:srgbClr val="000000">
                      <a:alpha val="50000"/>
                    </a:srgbClr>
                  </a:outerShdw>
                </a:effectLst>
                <a:latin typeface="Arial" pitchFamily="34" charset="0"/>
                <a:cs typeface="Arial" pitchFamily="34" charset="0"/>
              </a:rPr>
              <a:t>Foster, Claire Mullican, and Susan Radov</a:t>
            </a:r>
            <a:endParaRPr lang="en-US" sz="2800" b="1" dirty="0">
              <a:ln w="18000">
                <a:solidFill>
                  <a:schemeClr val="tx1"/>
                </a:solidFill>
                <a:prstDash val="solid"/>
                <a:miter lim="800000"/>
              </a:ln>
              <a:solidFill>
                <a:srgbClr val="FF6600"/>
              </a:solidFill>
              <a:effectLst>
                <a:outerShdw blurRad="25500" dist="23000" dir="7020000" algn="tl">
                  <a:srgbClr val="000000">
                    <a:alpha val="50000"/>
                  </a:srgbClr>
                </a:outerShdw>
              </a:effectLst>
              <a:latin typeface="Arial" pitchFamily="34" charset="0"/>
              <a:cs typeface="Arial" pitchFamily="34" charset="0"/>
            </a:endParaRPr>
          </a:p>
        </p:txBody>
      </p:sp>
      <p:sp>
        <p:nvSpPr>
          <p:cNvPr id="10" name="TextBox 9"/>
          <p:cNvSpPr txBox="1"/>
          <p:nvPr/>
        </p:nvSpPr>
        <p:spPr>
          <a:xfrm>
            <a:off x="1219200" y="1009330"/>
            <a:ext cx="7239000" cy="1938992"/>
          </a:xfrm>
          <a:prstGeom prst="rect">
            <a:avLst/>
          </a:prstGeom>
          <a:noFill/>
        </p:spPr>
        <p:txBody>
          <a:bodyPr wrap="square" rtlCol="0">
            <a:spAutoFit/>
          </a:bodyPr>
          <a:lstStyle/>
          <a:p>
            <a:pPr algn="ctr"/>
            <a:r>
              <a:rPr lang="en-US" sz="6000" dirty="0" smtClean="0">
                <a:ln>
                  <a:solidFill>
                    <a:schemeClr val="bg1"/>
                  </a:solidFill>
                </a:ln>
                <a:solidFill>
                  <a:srgbClr val="000000"/>
                </a:solidFill>
                <a:latin typeface="Arial Black" pitchFamily="34" charset="0"/>
              </a:rPr>
              <a:t>SOIL ECOLOGY PROJECT</a:t>
            </a:r>
            <a:endParaRPr lang="en-US" sz="6000" dirty="0">
              <a:ln>
                <a:solidFill>
                  <a:schemeClr val="bg1"/>
                </a:solidFill>
              </a:ln>
              <a:solidFill>
                <a:srgbClr val="000000"/>
              </a:solidFill>
              <a:latin typeface="Arial Black" pitchFamily="34" charset="0"/>
            </a:endParaRPr>
          </a:p>
        </p:txBody>
      </p:sp>
      <p:pic>
        <p:nvPicPr>
          <p:cNvPr id="6" name="Vangelis_-_Chariots_of_Fir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04800" y="6096000"/>
            <a:ext cx="609600" cy="609600"/>
          </a:xfrm>
          <a:prstGeom prst="rect">
            <a:avLst/>
          </a:prstGeom>
        </p:spPr>
      </p:pic>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6190012"/>
      </p:ext>
    </p:extLst>
  </p:cSld>
  <p:clrMapOvr>
    <a:masterClrMapping/>
  </p:clrMapOvr>
  <mc:AlternateContent xmlns:mc="http://schemas.openxmlformats.org/markup-compatibility/2006" xmlns:p14="http://schemas.microsoft.com/office/powerpoint/2010/main">
    <mc:Choice Requires="p14">
      <p:transition spd="slow" p14:dur="4400" advClick="0" advTm="9000">
        <p14:honeycomb/>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mod="1">
    <p:ext uri="{E180D4A7-C9FB-4DFB-919C-405C955672EB}">
      <p14:showEvtLst xmlns:p14="http://schemas.microsoft.com/office/powerpoint/2010/main">
        <p14:playEvt time="0" objId="6"/>
        <p14:pauseEvt time="24998"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discsi\radovs$\Pictures\Soil Ecology Pic of Us\0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876802" cy="36576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discsi\radovs$\Pictures\Soil Ecology Pic of Us\0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1" y="3657599"/>
            <a:ext cx="4902201" cy="320040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rediscsi\radovs$\Pictures\Soil Ecology Pic of Us\0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1" y="-3"/>
            <a:ext cx="4265054" cy="36576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discsi\radovs$\Pictures\Soil Ecology Pic of Us\09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1" y="3657597"/>
            <a:ext cx="4265054" cy="32004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70597" y="2780434"/>
            <a:ext cx="4419600" cy="175432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b="1" dirty="0" smtClean="0">
                <a:solidFill>
                  <a:schemeClr val="bg1"/>
                </a:solidFill>
              </a:rPr>
              <a:t>Then, the  ace team RPCS got to go outside and pour sulfuric acid, nitric acid, and water on the soil squares. Luckily, Baby Bobby told every member to be careful because the acid was very harmful, and they were all fine!!!!</a:t>
            </a:r>
            <a:endParaRPr lang="en-US" b="1" dirty="0">
              <a:solidFill>
                <a:schemeClr val="bg1"/>
              </a:solidFill>
            </a:endParaRPr>
          </a:p>
        </p:txBody>
      </p:sp>
    </p:spTree>
    <p:extLst>
      <p:ext uri="{BB962C8B-B14F-4D97-AF65-F5344CB8AC3E}">
        <p14:creationId xmlns:p14="http://schemas.microsoft.com/office/powerpoint/2010/main" val="3307100894"/>
      </p:ext>
    </p:extLst>
  </p:cSld>
  <p:clrMapOvr>
    <a:masterClrMapping/>
  </p:clrMapOvr>
  <mc:AlternateContent xmlns:mc="http://schemas.openxmlformats.org/markup-compatibility/2006" xmlns:p14="http://schemas.microsoft.com/office/powerpoint/2010/main">
    <mc:Choice Requires="p14">
      <p:transition spd="slow" p14:dur="2000" advClick="0" advTm="14000">
        <p14:ferris dir="l"/>
      </p:transition>
    </mc:Choice>
    <mc:Fallback xmlns="">
      <p:transition spd="slow" advClick="0" advTm="14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innovativegames.net/blog/wp-content/uploads/2009/05/di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381000"/>
            <a:ext cx="9159240" cy="91592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0" y="45076"/>
            <a:ext cx="373380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b="1" dirty="0">
                <a:solidFill>
                  <a:schemeClr val="bg1"/>
                </a:solidFill>
              </a:rPr>
              <a:t>T</a:t>
            </a:r>
            <a:r>
              <a:rPr lang="en-US" b="1" dirty="0" smtClean="0">
                <a:solidFill>
                  <a:schemeClr val="bg1"/>
                </a:solidFill>
              </a:rPr>
              <a:t>hey then conducted the </a:t>
            </a:r>
            <a:r>
              <a:rPr lang="en-US" b="1" dirty="0">
                <a:solidFill>
                  <a:schemeClr val="bg1"/>
                </a:solidFill>
              </a:rPr>
              <a:t>s</a:t>
            </a:r>
            <a:r>
              <a:rPr lang="en-US" b="1" dirty="0" smtClean="0">
                <a:solidFill>
                  <a:schemeClr val="bg1"/>
                </a:solidFill>
              </a:rPr>
              <a:t>erial dilutions and the chemical tests on the soil after the acid was poured on the soil squares. </a:t>
            </a:r>
            <a:endParaRPr lang="en-US" b="1" dirty="0">
              <a:solidFill>
                <a:schemeClr val="bg1"/>
              </a:solidFill>
            </a:endParaRPr>
          </a:p>
        </p:txBody>
      </p:sp>
      <p:pic>
        <p:nvPicPr>
          <p:cNvPr id="6" name="Picture 2" descr="C:\Users\mullicanc\AppData\Local\Microsoft\Windows\Temporary Internet Files\Content.Outlook\OS4HC0VY\078 (3)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4058">
            <a:off x="4746861" y="2562903"/>
            <a:ext cx="4109256" cy="308194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rot="1008338">
            <a:off x="5976437" y="1837850"/>
            <a:ext cx="251460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b="1" dirty="0" smtClean="0">
                <a:solidFill>
                  <a:srgbClr val="000000"/>
                </a:solidFill>
              </a:rPr>
              <a:t>Serial</a:t>
            </a:r>
            <a:r>
              <a:rPr lang="en-US" b="1" dirty="0" smtClean="0"/>
              <a:t> </a:t>
            </a:r>
            <a:r>
              <a:rPr lang="en-US" b="1" dirty="0" smtClean="0">
                <a:solidFill>
                  <a:srgbClr val="000000"/>
                </a:solidFill>
              </a:rPr>
              <a:t>Dilutions</a:t>
            </a:r>
            <a:endParaRPr lang="en-US" b="1" dirty="0">
              <a:solidFill>
                <a:srgbClr val="000000"/>
              </a:solidFill>
            </a:endParaRPr>
          </a:p>
        </p:txBody>
      </p:sp>
      <p:sp>
        <p:nvSpPr>
          <p:cNvPr id="9" name="TextBox 8"/>
          <p:cNvSpPr txBox="1"/>
          <p:nvPr/>
        </p:nvSpPr>
        <p:spPr>
          <a:xfrm rot="21060785">
            <a:off x="693846" y="2177531"/>
            <a:ext cx="251460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b="1" dirty="0" smtClean="0">
                <a:solidFill>
                  <a:srgbClr val="000000"/>
                </a:solidFill>
              </a:rPr>
              <a:t>Chemical Tests</a:t>
            </a:r>
            <a:endParaRPr lang="en-US" b="1" dirty="0">
              <a:solidFill>
                <a:srgbClr val="000000"/>
              </a:solidFill>
            </a:endParaRPr>
          </a:p>
        </p:txBody>
      </p:sp>
      <p:pic>
        <p:nvPicPr>
          <p:cNvPr id="3074" name="Picture 2" descr="\\rediscsi\radovs$\Pictures\Soil Ecology Pic of Us\033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50607">
            <a:off x="459592" y="2686674"/>
            <a:ext cx="4338616" cy="325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093539"/>
      </p:ext>
    </p:extLst>
  </p:cSld>
  <p:clrMapOvr>
    <a:masterClrMapping/>
  </p:clrMapOvr>
  <mc:AlternateContent xmlns:mc="http://schemas.openxmlformats.org/markup-compatibility/2006" xmlns:p14="http://schemas.microsoft.com/office/powerpoint/2010/main">
    <mc:Choice Requires="p14">
      <p:transition spd="slow" p14:dur="1600" advClick="0" advTm="10000">
        <p:blinds dir="vert"/>
      </p:transition>
    </mc:Choice>
    <mc:Fallback xmlns="">
      <p:transition spd="slow" advClick="0" advTm="10000">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discsi\radovs$\Pictures\Soil Ecology Pic of Us\DSCN22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8886" y="3581400"/>
            <a:ext cx="4935113" cy="32766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discsi\radovs$\Pictures\Soil Ecology Pic of Us\040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15327" cy="3581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discsi\radovs$\Pictures\Soil Ecology Pic of Us\0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5326" y="21464"/>
            <a:ext cx="4928673" cy="355993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rediscsi\radovs$\Pictures\Soil Ecology Pic of Us\DSCN223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3581401"/>
            <a:ext cx="4215327"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09800" y="2980943"/>
            <a:ext cx="5917662"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3600" b="1" dirty="0" smtClean="0">
                <a:solidFill>
                  <a:schemeClr val="bg1"/>
                </a:solidFill>
              </a:rPr>
              <a:t>Then, they collected </a:t>
            </a:r>
          </a:p>
          <a:p>
            <a:pPr algn="ctr"/>
            <a:r>
              <a:rPr lang="en-US" sz="3600" b="1" dirty="0" smtClean="0">
                <a:solidFill>
                  <a:schemeClr val="bg1"/>
                </a:solidFill>
              </a:rPr>
              <a:t>all of their data!!!!</a:t>
            </a:r>
            <a:endParaRPr lang="en-US" sz="3600" b="1" dirty="0">
              <a:solidFill>
                <a:schemeClr val="bg1"/>
              </a:solidFill>
            </a:endParaRPr>
          </a:p>
        </p:txBody>
      </p:sp>
    </p:spTree>
    <p:extLst>
      <p:ext uri="{BB962C8B-B14F-4D97-AF65-F5344CB8AC3E}">
        <p14:creationId xmlns:p14="http://schemas.microsoft.com/office/powerpoint/2010/main" val="4133905211"/>
      </p:ext>
    </p:extLst>
  </p:cSld>
  <p:clrMapOvr>
    <a:masterClrMapping/>
  </p:clrMapOvr>
  <mc:AlternateContent xmlns:mc="http://schemas.openxmlformats.org/markup-compatibility/2006" xmlns:p14="http://schemas.microsoft.com/office/powerpoint/2010/main">
    <mc:Choice Requires="p14">
      <p:transition spd="slow" p14:dur="900" advClick="0" advTm="8000">
        <p14:warp dir="in"/>
      </p:transition>
    </mc:Choice>
    <mc:Fallback xmlns="">
      <p:transition spd="slow" advClick="0" advTm="8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innovativegames.net/blog/wp-content/uploads/2009/05/di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3" y="0"/>
            <a:ext cx="9159240" cy="68934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5242" y="-65235"/>
            <a:ext cx="4053842" cy="3814691"/>
          </a:xfrm>
          <a:prstGeom prst="rect">
            <a:avLst/>
          </a:prstGeom>
          <a:noFill/>
          <a:ln>
            <a:noFill/>
          </a:ln>
        </p:spPr>
      </p:pic>
      <p:graphicFrame>
        <p:nvGraphicFramePr>
          <p:cNvPr id="5" name="Chart 4"/>
          <p:cNvGraphicFramePr/>
          <p:nvPr>
            <p:extLst>
              <p:ext uri="{D42A27DB-BD31-4B8C-83A1-F6EECF244321}">
                <p14:modId xmlns:p14="http://schemas.microsoft.com/office/powerpoint/2010/main" val="529439130"/>
              </p:ext>
            </p:extLst>
          </p:nvPr>
        </p:nvGraphicFramePr>
        <p:xfrm>
          <a:off x="3267075" y="3411291"/>
          <a:ext cx="5876925" cy="34467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extLst>
              <p:ext uri="{D42A27DB-BD31-4B8C-83A1-F6EECF244321}">
                <p14:modId xmlns:p14="http://schemas.microsoft.com/office/powerpoint/2010/main" val="1828496454"/>
              </p:ext>
            </p:extLst>
          </p:nvPr>
        </p:nvGraphicFramePr>
        <p:xfrm>
          <a:off x="4038600" y="-55295"/>
          <a:ext cx="5105400" cy="3476525"/>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p:cNvSpPr txBox="1"/>
          <p:nvPr/>
        </p:nvSpPr>
        <p:spPr>
          <a:xfrm>
            <a:off x="3313" y="3749457"/>
            <a:ext cx="3276600" cy="31085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b="1" dirty="0" smtClean="0">
                <a:solidFill>
                  <a:schemeClr val="bg1"/>
                </a:solidFill>
              </a:rPr>
              <a:t>They then put all of their data into graphs. This enabled them to come to conclusions about their data and experiment.</a:t>
            </a:r>
            <a:endParaRPr lang="en-US" sz="2800" b="1" dirty="0">
              <a:solidFill>
                <a:schemeClr val="bg1"/>
              </a:solidFill>
            </a:endParaRPr>
          </a:p>
        </p:txBody>
      </p:sp>
    </p:spTree>
    <p:extLst>
      <p:ext uri="{BB962C8B-B14F-4D97-AF65-F5344CB8AC3E}">
        <p14:creationId xmlns:p14="http://schemas.microsoft.com/office/powerpoint/2010/main" val="2500914699"/>
      </p:ext>
    </p:extLst>
  </p:cSld>
  <p:clrMapOvr>
    <a:masterClrMapping/>
  </p:clrMapOvr>
  <mc:AlternateContent xmlns:mc="http://schemas.openxmlformats.org/markup-compatibility/2006" xmlns:p14="http://schemas.microsoft.com/office/powerpoint/2010/main">
    <mc:Choice Requires="p14">
      <p:transition spd="slow" p14:dur="1200" advClick="0" advTm="14000">
        <p14:prism/>
      </p:transition>
    </mc:Choice>
    <mc:Fallback xmlns="">
      <p:transition spd="slow" advClick="0" advTm="14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innovativegames.net/blog/wp-content/uploads/2009/05/di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228600"/>
            <a:ext cx="9159240" cy="61574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innovativegames.net/blog/wp-content/uploads/2009/05/di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mullicanc\AppData\Local\Microsoft\Windows\Temporary Internet Files\Content.IE5\GZZ2IIHK\MC900438125[1].wmf"/>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955692" y="521034"/>
            <a:ext cx="2289854" cy="20061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91414">
            <a:off x="5062291" y="5469178"/>
            <a:ext cx="1237117" cy="116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54869">
            <a:off x="2947808" y="2485094"/>
            <a:ext cx="1183551" cy="111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4362" y="2674065"/>
            <a:ext cx="355049" cy="33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descr="C:\Users\mullicanc\AppData\Local\Microsoft\Windows\Temporary Internet Files\Content.IE5\GZZ2IIHK\MC900438125[1].wmf"/>
          <p:cNvPicPr>
            <a:picLocks noChangeAspect="1" noChangeArrowheads="1"/>
          </p:cNvPicPr>
          <p:nvPr/>
        </p:nvPicPr>
        <p:blipFill>
          <a:blip r:embed="rId3" cstate="print">
            <a:duotone>
              <a:prstClr val="black"/>
              <a:srgbClr val="EF29D7">
                <a:tint val="45000"/>
                <a:satMod val="400000"/>
              </a:srgbClr>
            </a:duotone>
            <a:extLst>
              <a:ext uri="{28A0092B-C50C-407E-A947-70E740481C1C}">
                <a14:useLocalDpi xmlns:a14="http://schemas.microsoft.com/office/drawing/2010/main" val="0"/>
              </a:ext>
            </a:extLst>
          </a:blip>
          <a:srcRect/>
          <a:stretch>
            <a:fillRect/>
          </a:stretch>
        </p:blipFill>
        <p:spPr bwMode="auto">
          <a:xfrm>
            <a:off x="-37591" y="963887"/>
            <a:ext cx="2020056" cy="17697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http://sp.rpcs.org/rpcsweb/home/upperschool/sga/website%20graphics/rpc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2761" y="-96948"/>
            <a:ext cx="4565260" cy="27336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mullicanc\AppData\Local\Microsoft\Windows\Temporary Internet Files\Content.IE5\GZZ2IIHK\MC90043812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4488" y="5478500"/>
            <a:ext cx="1334634" cy="11692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356" y="5962650"/>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1940" y="6097661"/>
            <a:ext cx="4762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0455" y="5928888"/>
            <a:ext cx="655936" cy="61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ounded Rectangular Callout 32"/>
          <p:cNvSpPr/>
          <p:nvPr/>
        </p:nvSpPr>
        <p:spPr>
          <a:xfrm rot="21097313">
            <a:off x="6894216" y="3477733"/>
            <a:ext cx="1805013" cy="137856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Oh, Larry. Did </a:t>
            </a:r>
            <a:r>
              <a:rPr lang="en-US" dirty="0"/>
              <a:t>you hear what happened to the ace team?</a:t>
            </a:r>
          </a:p>
          <a:p>
            <a:pPr algn="ctr"/>
            <a:endParaRPr lang="en-US" dirty="0"/>
          </a:p>
        </p:txBody>
      </p:sp>
      <p:sp>
        <p:nvSpPr>
          <p:cNvPr id="34" name="Rounded Rectangular Callout 33"/>
          <p:cNvSpPr/>
          <p:nvPr/>
        </p:nvSpPr>
        <p:spPr>
          <a:xfrm rot="21118832">
            <a:off x="3966807" y="3291099"/>
            <a:ext cx="1994295" cy="130310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No</a:t>
            </a:r>
            <a:r>
              <a:rPr lang="en-US" dirty="0"/>
              <a:t>. Dude, what happened?</a:t>
            </a:r>
          </a:p>
        </p:txBody>
      </p:sp>
      <p:sp>
        <p:nvSpPr>
          <p:cNvPr id="47" name="Rounded Rectangular Callout 46"/>
          <p:cNvSpPr/>
          <p:nvPr/>
        </p:nvSpPr>
        <p:spPr>
          <a:xfrm rot="21097313">
            <a:off x="6782593" y="3482745"/>
            <a:ext cx="1883792" cy="151498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They proved their hypothesis wrong! And guess what?!</a:t>
            </a:r>
          </a:p>
        </p:txBody>
      </p:sp>
      <p:sp>
        <p:nvSpPr>
          <p:cNvPr id="49" name="Rounded Rectangular Callout 48"/>
          <p:cNvSpPr/>
          <p:nvPr/>
        </p:nvSpPr>
        <p:spPr>
          <a:xfrm rot="21118832">
            <a:off x="3983086" y="3291099"/>
            <a:ext cx="1994295" cy="130310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a:t>
            </a:r>
            <a:endParaRPr lang="en-US" dirty="0"/>
          </a:p>
        </p:txBody>
      </p:sp>
      <p:sp>
        <p:nvSpPr>
          <p:cNvPr id="50" name="Rounded Rectangular Callout 49"/>
          <p:cNvSpPr/>
          <p:nvPr/>
        </p:nvSpPr>
        <p:spPr>
          <a:xfrm rot="21097313">
            <a:off x="6553425" y="3394639"/>
            <a:ext cx="2135033" cy="182942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They </a:t>
            </a:r>
            <a:r>
              <a:rPr lang="en-US" dirty="0"/>
              <a:t>found out that there is already something negatively affecting our soil.</a:t>
            </a:r>
          </a:p>
        </p:txBody>
      </p:sp>
      <p:sp>
        <p:nvSpPr>
          <p:cNvPr id="52" name="Rounded Rectangular Callout 51"/>
          <p:cNvSpPr/>
          <p:nvPr/>
        </p:nvSpPr>
        <p:spPr>
          <a:xfrm rot="21118832">
            <a:off x="3904419" y="3330232"/>
            <a:ext cx="1994295" cy="130310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Oh, no! What is it?</a:t>
            </a:r>
          </a:p>
        </p:txBody>
      </p:sp>
      <p:sp>
        <p:nvSpPr>
          <p:cNvPr id="54" name="Rounded Rectangular Callout 53"/>
          <p:cNvSpPr/>
          <p:nvPr/>
        </p:nvSpPr>
        <p:spPr>
          <a:xfrm rot="21097313">
            <a:off x="6502271" y="2660957"/>
            <a:ext cx="2464291" cy="254175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They don't know but they found that nitric acid </a:t>
            </a:r>
            <a:r>
              <a:rPr lang="en-US" dirty="0" smtClean="0"/>
              <a:t>killed our species the most, water killed our species the second most,  and strangely,  </a:t>
            </a:r>
            <a:r>
              <a:rPr lang="en-US" dirty="0"/>
              <a:t>sulfuric </a:t>
            </a:r>
            <a:r>
              <a:rPr lang="en-US" dirty="0" smtClean="0"/>
              <a:t>acid helped our species!!</a:t>
            </a:r>
            <a:endParaRPr lang="en-US" dirty="0"/>
          </a:p>
        </p:txBody>
      </p:sp>
      <p:sp>
        <p:nvSpPr>
          <p:cNvPr id="56" name="Rounded Rectangular Callout 55"/>
          <p:cNvSpPr/>
          <p:nvPr/>
        </p:nvSpPr>
        <p:spPr>
          <a:xfrm rot="21118832">
            <a:off x="3906870" y="3330232"/>
            <a:ext cx="1994295" cy="130310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Whoa dude, you just blew my nucleus</a:t>
            </a:r>
            <a:r>
              <a:rPr lang="en-US" dirty="0" smtClean="0"/>
              <a:t>!</a:t>
            </a:r>
            <a:endParaRPr lang="en-US" dirty="0"/>
          </a:p>
        </p:txBody>
      </p:sp>
      <p:sp>
        <p:nvSpPr>
          <p:cNvPr id="57" name="Rounded Rectangular Callout 56"/>
          <p:cNvSpPr/>
          <p:nvPr/>
        </p:nvSpPr>
        <p:spPr>
          <a:xfrm rot="21097313">
            <a:off x="6397666" y="1790862"/>
            <a:ext cx="2673501" cy="340378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Mine as well! All </a:t>
            </a:r>
            <a:r>
              <a:rPr lang="en-US" dirty="0" smtClean="0"/>
              <a:t>of their </a:t>
            </a:r>
            <a:r>
              <a:rPr lang="en-US" dirty="0"/>
              <a:t>data pointed towards water being toxic, but we all know that isn't true. So they </a:t>
            </a:r>
            <a:r>
              <a:rPr lang="en-US" dirty="0" smtClean="0"/>
              <a:t>must have thought that our soil was already in </a:t>
            </a:r>
            <a:r>
              <a:rPr lang="en-US" dirty="0"/>
              <a:t>bad </a:t>
            </a:r>
            <a:r>
              <a:rPr lang="en-US" dirty="0" smtClean="0"/>
              <a:t>shape before they tested  </a:t>
            </a:r>
            <a:r>
              <a:rPr lang="en-US" dirty="0"/>
              <a:t>and </a:t>
            </a:r>
            <a:r>
              <a:rPr lang="en-US" dirty="0" smtClean="0"/>
              <a:t>that the </a:t>
            </a:r>
            <a:r>
              <a:rPr lang="en-US" dirty="0"/>
              <a:t>acid rain wasn't truly hurting us in their experiment.</a:t>
            </a:r>
          </a:p>
        </p:txBody>
      </p:sp>
      <p:sp>
        <p:nvSpPr>
          <p:cNvPr id="60" name="Rounded Rectangular Callout 59"/>
          <p:cNvSpPr/>
          <p:nvPr/>
        </p:nvSpPr>
        <p:spPr>
          <a:xfrm rot="21118832">
            <a:off x="3855114" y="3381597"/>
            <a:ext cx="1994295" cy="130310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Whoa</a:t>
            </a:r>
            <a:r>
              <a:rPr lang="en-US" dirty="0" smtClean="0"/>
              <a:t>……</a:t>
            </a:r>
            <a:endParaRPr lang="en-US" dirty="0"/>
          </a:p>
        </p:txBody>
      </p:sp>
      <p:sp>
        <p:nvSpPr>
          <p:cNvPr id="61" name="Rounded Rectangular Callout 60"/>
          <p:cNvSpPr/>
          <p:nvPr/>
        </p:nvSpPr>
        <p:spPr>
          <a:xfrm rot="21097313">
            <a:off x="6384590" y="1822402"/>
            <a:ext cx="2592137" cy="334070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Wait, there's more! Their scatter plot </a:t>
            </a:r>
            <a:r>
              <a:rPr lang="en-US" dirty="0" smtClean="0"/>
              <a:t>shows </a:t>
            </a:r>
            <a:r>
              <a:rPr lang="en-US" dirty="0"/>
              <a:t>that </a:t>
            </a:r>
            <a:r>
              <a:rPr lang="en-US" dirty="0" smtClean="0"/>
              <a:t>as the </a:t>
            </a:r>
            <a:r>
              <a:rPr lang="en-US" dirty="0"/>
              <a:t>pH </a:t>
            </a:r>
            <a:r>
              <a:rPr lang="en-US" dirty="0" smtClean="0"/>
              <a:t>levels </a:t>
            </a:r>
            <a:r>
              <a:rPr lang="en-US" dirty="0"/>
              <a:t>become more </a:t>
            </a:r>
            <a:r>
              <a:rPr lang="en-US" dirty="0" smtClean="0"/>
              <a:t>neutral, the </a:t>
            </a:r>
            <a:r>
              <a:rPr lang="en-US" dirty="0"/>
              <a:t>bacteria number increases. </a:t>
            </a:r>
            <a:r>
              <a:rPr lang="en-US" dirty="0" smtClean="0"/>
              <a:t> This tells us that this data </a:t>
            </a:r>
            <a:r>
              <a:rPr lang="en-US" dirty="0"/>
              <a:t>is </a:t>
            </a:r>
            <a:r>
              <a:rPr lang="en-US" dirty="0" smtClean="0"/>
              <a:t>happening </a:t>
            </a:r>
            <a:r>
              <a:rPr lang="en-US" dirty="0"/>
              <a:t>in the real </a:t>
            </a:r>
            <a:r>
              <a:rPr lang="en-US" dirty="0" smtClean="0"/>
              <a:t>world.</a:t>
            </a:r>
            <a:endParaRPr lang="en-US" dirty="0"/>
          </a:p>
        </p:txBody>
      </p:sp>
      <p:sp>
        <p:nvSpPr>
          <p:cNvPr id="62" name="Rounded Rectangular Callout 61"/>
          <p:cNvSpPr/>
          <p:nvPr/>
        </p:nvSpPr>
        <p:spPr>
          <a:xfrm rot="21118832">
            <a:off x="3904419" y="3373234"/>
            <a:ext cx="1994295" cy="130310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t>
            </a:r>
            <a:r>
              <a:rPr lang="en-US" dirty="0" smtClean="0"/>
              <a:t>really cool</a:t>
            </a:r>
            <a:r>
              <a:rPr lang="en-US" dirty="0"/>
              <a:t>.</a:t>
            </a:r>
          </a:p>
          <a:p>
            <a:pPr algn="ctr"/>
            <a:endParaRPr lang="en-US" dirty="0"/>
          </a:p>
        </p:txBody>
      </p:sp>
      <p:sp>
        <p:nvSpPr>
          <p:cNvPr id="64" name="Rounded Rectangular Callout 63"/>
          <p:cNvSpPr/>
          <p:nvPr/>
        </p:nvSpPr>
        <p:spPr>
          <a:xfrm rot="21097313">
            <a:off x="6416832" y="1758645"/>
            <a:ext cx="2592137" cy="334070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Very much so! Now that they have gathered this data, they are planning to move forward and find what the factor is that is hurting our soil. I'm excited!</a:t>
            </a:r>
          </a:p>
        </p:txBody>
      </p:sp>
      <p:sp>
        <p:nvSpPr>
          <p:cNvPr id="66" name="Rounded Rectangular Callout 65"/>
          <p:cNvSpPr/>
          <p:nvPr/>
        </p:nvSpPr>
        <p:spPr>
          <a:xfrm rot="21118832">
            <a:off x="3888245" y="3356020"/>
            <a:ext cx="1994295" cy="130310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am too! This could save us!</a:t>
            </a:r>
          </a:p>
          <a:p>
            <a:pPr algn="ctr"/>
            <a:endParaRPr lang="en-US" dirty="0"/>
          </a:p>
        </p:txBody>
      </p:sp>
      <p:sp>
        <p:nvSpPr>
          <p:cNvPr id="68" name="Rounded Rectangular Callout 67"/>
          <p:cNvSpPr/>
          <p:nvPr/>
        </p:nvSpPr>
        <p:spPr>
          <a:xfrm rot="21097313">
            <a:off x="6416831" y="1758647"/>
            <a:ext cx="2592137" cy="334070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Indeed!!!!!!</a:t>
            </a:r>
            <a:endParaRPr lang="en-US" dirty="0"/>
          </a:p>
        </p:txBody>
      </p:sp>
      <p:sp>
        <p:nvSpPr>
          <p:cNvPr id="2" name="Oval 1"/>
          <p:cNvSpPr/>
          <p:nvPr/>
        </p:nvSpPr>
        <p:spPr>
          <a:xfrm>
            <a:off x="94205" y="2946074"/>
            <a:ext cx="3632186" cy="29548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solidFill>
                  <a:srgbClr val="C00000"/>
                </a:solidFill>
              </a:rPr>
              <a:t>HYPOTHESIS WAS WRONG!!!!!</a:t>
            </a:r>
            <a:endParaRPr lang="en-US" sz="3600" b="1" dirty="0">
              <a:solidFill>
                <a:srgbClr val="C00000"/>
              </a:solidFill>
            </a:endParaRPr>
          </a:p>
        </p:txBody>
      </p:sp>
      <p:sp>
        <p:nvSpPr>
          <p:cNvPr id="35" name="TextBox 34"/>
          <p:cNvSpPr txBox="1"/>
          <p:nvPr/>
        </p:nvSpPr>
        <p:spPr>
          <a:xfrm>
            <a:off x="311511" y="219025"/>
            <a:ext cx="1321851"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dirty="0" smtClean="0">
                <a:solidFill>
                  <a:srgbClr val="000000"/>
                </a:solidFill>
              </a:rPr>
              <a:t>Mama Margaret</a:t>
            </a:r>
            <a:endParaRPr lang="en-US" dirty="0">
              <a:solidFill>
                <a:srgbClr val="000000"/>
              </a:solidFill>
            </a:endParaRPr>
          </a:p>
        </p:txBody>
      </p:sp>
      <p:sp>
        <p:nvSpPr>
          <p:cNvPr id="36" name="TextBox 35"/>
          <p:cNvSpPr txBox="1"/>
          <p:nvPr/>
        </p:nvSpPr>
        <p:spPr>
          <a:xfrm>
            <a:off x="7730879" y="5149459"/>
            <a:ext cx="132185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solidFill>
                  <a:srgbClr val="000000"/>
                </a:solidFill>
              </a:rPr>
              <a:t>Baby Bobby</a:t>
            </a:r>
            <a:endParaRPr lang="en-US" dirty="0">
              <a:solidFill>
                <a:srgbClr val="000000"/>
              </a:solidFill>
            </a:endParaRPr>
          </a:p>
        </p:txBody>
      </p:sp>
      <p:sp>
        <p:nvSpPr>
          <p:cNvPr id="37" name="TextBox 36"/>
          <p:cNvSpPr txBox="1"/>
          <p:nvPr/>
        </p:nvSpPr>
        <p:spPr>
          <a:xfrm>
            <a:off x="2409529" y="150690"/>
            <a:ext cx="1321851" cy="369332"/>
          </a:xfrm>
          <a:prstGeom prst="rect">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dirty="0" smtClean="0">
                <a:solidFill>
                  <a:srgbClr val="000000"/>
                </a:solidFill>
              </a:rPr>
              <a:t>Papa Peter</a:t>
            </a:r>
            <a:endParaRPr lang="en-US" dirty="0">
              <a:solidFill>
                <a:srgbClr val="000000"/>
              </a:solidFill>
            </a:endParaRPr>
          </a:p>
        </p:txBody>
      </p:sp>
      <p:sp>
        <p:nvSpPr>
          <p:cNvPr id="38" name="TextBox 37"/>
          <p:cNvSpPr txBox="1"/>
          <p:nvPr/>
        </p:nvSpPr>
        <p:spPr>
          <a:xfrm>
            <a:off x="5127010" y="4785887"/>
            <a:ext cx="1097280" cy="646331"/>
          </a:xfrm>
          <a:prstGeom prst="rect">
            <a:avLst/>
          </a:prstGeom>
          <a:solidFill>
            <a:srgbClr val="FF6600"/>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dirty="0" smtClean="0">
                <a:solidFill>
                  <a:srgbClr val="000000"/>
                </a:solidFill>
              </a:rPr>
              <a:t>Lovable</a:t>
            </a:r>
            <a:r>
              <a:rPr lang="en-US" dirty="0" smtClean="0"/>
              <a:t> </a:t>
            </a:r>
            <a:r>
              <a:rPr lang="en-US" dirty="0" smtClean="0">
                <a:solidFill>
                  <a:srgbClr val="000000"/>
                </a:solidFill>
              </a:rPr>
              <a:t>Larry</a:t>
            </a:r>
            <a:endParaRPr lang="en-US" dirty="0">
              <a:solidFill>
                <a:srgbClr val="000000"/>
              </a:solidFill>
            </a:endParaRPr>
          </a:p>
        </p:txBody>
      </p:sp>
    </p:spTree>
    <p:extLst>
      <p:ext uri="{BB962C8B-B14F-4D97-AF65-F5344CB8AC3E}">
        <p14:creationId xmlns:p14="http://schemas.microsoft.com/office/powerpoint/2010/main" val="2182678022"/>
      </p:ext>
    </p:extLst>
  </p:cSld>
  <p:clrMapOvr>
    <a:masterClrMapping/>
  </p:clrMapOvr>
  <mc:AlternateContent xmlns:mc="http://schemas.openxmlformats.org/markup-compatibility/2006" xmlns:p14="http://schemas.microsoft.com/office/powerpoint/2010/main">
    <mc:Choice Requires="p14">
      <p:transition spd="slow" p14:dur="1300" advClick="0" advTm="55000">
        <p14:pan dir="u"/>
      </p:transition>
    </mc:Choice>
    <mc:Fallback xmlns="">
      <p:transition spd="slow" advClick="0" advTm="5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25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25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55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150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1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700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7000"/>
                                        <p:tgtEl>
                                          <p:spTgt spid="54"/>
                                        </p:tgtEl>
                                      </p:cBhvr>
                                    </p:animEffect>
                                  </p:childTnLst>
                                </p:cTn>
                              </p:par>
                            </p:childTnLst>
                          </p:cTn>
                        </p:par>
                        <p:par>
                          <p:cTn id="33" fill="hold">
                            <p:stCondLst>
                              <p:cond delay="14000"/>
                            </p:stCondLst>
                            <p:childTnLst>
                              <p:par>
                                <p:cTn id="34" presetID="10" presetClass="entr" presetSubtype="0" fill="hold" grpId="0" nodeType="afterEffect">
                                  <p:stCondLst>
                                    <p:cond delay="325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3250"/>
                                        <p:tgtEl>
                                          <p:spTgt spid="5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1050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10500"/>
                                        <p:tgtEl>
                                          <p:spTgt spid="5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150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1500"/>
                                        <p:tgtEl>
                                          <p:spTgt spid="6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1300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13000"/>
                                        <p:tgtEl>
                                          <p:spTgt spid="6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200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2000"/>
                                        <p:tgtEl>
                                          <p:spTgt spid="6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850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8000"/>
                                        <p:tgtEl>
                                          <p:spTgt spid="6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14000"/>
                                  </p:stCondLst>
                                  <p:childTnLst>
                                    <p:set>
                                      <p:cBhvr>
                                        <p:cTn id="65" dur="1" fill="hold">
                                          <p:stCondLst>
                                            <p:cond delay="0"/>
                                          </p:stCondLst>
                                        </p:cTn>
                                        <p:tgtEl>
                                          <p:spTgt spid="68"/>
                                        </p:tgtEl>
                                        <p:attrNameLst>
                                          <p:attrName>style.visibility</p:attrName>
                                        </p:attrNameLst>
                                      </p:cBhvr>
                                      <p:to>
                                        <p:strVal val="visible"/>
                                      </p:to>
                                    </p:set>
                                    <p:animEffect transition="in" filter="fade">
                                      <p:cBhvr>
                                        <p:cTn id="66" dur="1250"/>
                                        <p:tgtEl>
                                          <p:spTgt spid="68"/>
                                        </p:tgtEl>
                                      </p:cBhvr>
                                    </p:animEffect>
                                  </p:childTnLst>
                                </p:cTn>
                              </p:par>
                            </p:childTnLst>
                          </p:cTn>
                        </p:par>
                        <p:par>
                          <p:cTn id="67" fill="hold">
                            <p:stCondLst>
                              <p:cond delay="15250"/>
                            </p:stCondLst>
                            <p:childTnLst>
                              <p:par>
                                <p:cTn id="68" presetID="10" presetClass="entr" presetSubtype="0" fill="hold" grpId="0" nodeType="afterEffect">
                                  <p:stCondLst>
                                    <p:cond delay="50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1250"/>
                                        <p:tgtEl>
                                          <p:spTgt spid="6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8">
                                            <p:txEl>
                                              <p:pRg st="0" end="0"/>
                                            </p:txEl>
                                          </p:spTgt>
                                        </p:tgtEl>
                                        <p:attrNameLst>
                                          <p:attrName>style.visibility</p:attrName>
                                        </p:attrNameLst>
                                      </p:cBhvr>
                                      <p:to>
                                        <p:strVal val="visible"/>
                                      </p:to>
                                    </p:set>
                                    <p:animEffect transition="in" filter="fade">
                                      <p:cBhvr>
                                        <p:cTn id="75" dur="125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7" grpId="0" animBg="1"/>
      <p:bldP spid="49" grpId="0" animBg="1"/>
      <p:bldP spid="50" grpId="0" animBg="1"/>
      <p:bldP spid="52" grpId="0" animBg="1"/>
      <p:bldP spid="54" grpId="0" animBg="1"/>
      <p:bldP spid="56" grpId="0" animBg="1"/>
      <p:bldP spid="57" grpId="0" animBg="1"/>
      <p:bldP spid="60" grpId="0" animBg="1"/>
      <p:bldP spid="61" grpId="0" animBg="1"/>
      <p:bldP spid="62" grpId="0" animBg="1"/>
      <p:bldP spid="64" grpId="0" animBg="1"/>
      <p:bldP spid="66" grpId="0" animBg="1"/>
      <p:bldP spid="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innovativegames.net/blog/wp-content/uploads/2009/05/di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13"/>
            <a:ext cx="915924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4" name="Feel_The_Rain_-_Dream_Street_with_lyric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638800"/>
            <a:ext cx="609600" cy="609600"/>
          </a:xfrm>
          <a:prstGeom prst="rect">
            <a:avLst/>
          </a:prstGeom>
        </p:spPr>
      </p:pic>
      <p:pic>
        <p:nvPicPr>
          <p:cNvPr id="65" name="Picture 64" descr="C:\Users\mullicanc\AppData\Local\Microsoft\Windows\Temporary Internet Files\Content.IE5\GZZ2IIHK\MC900438125[1].wmf"/>
          <p:cNvPicPr>
            <a:picLocks noChangeAspect="1" noChangeArrowheads="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168750" y="1267515"/>
            <a:ext cx="2289854" cy="200615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C:\Users\mullicanc\AppData\Local\Microsoft\Windows\Temporary Internet Files\Content.IE5\GZZ2IIHK\MC900438125[1].wmf"/>
          <p:cNvPicPr>
            <a:picLocks noChangeAspect="1" noChangeArrowheads="1"/>
          </p:cNvPicPr>
          <p:nvPr/>
        </p:nvPicPr>
        <p:blipFill>
          <a:blip r:embed="rId6" cstate="print">
            <a:duotone>
              <a:prstClr val="black"/>
              <a:srgbClr val="EF29D7">
                <a:tint val="45000"/>
                <a:satMod val="400000"/>
              </a:srgbClr>
            </a:duotone>
            <a:extLst>
              <a:ext uri="{28A0092B-C50C-407E-A947-70E740481C1C}">
                <a14:useLocalDpi xmlns:a14="http://schemas.microsoft.com/office/drawing/2010/main" val="0"/>
              </a:ext>
            </a:extLst>
          </a:blip>
          <a:srcRect/>
          <a:stretch>
            <a:fillRect/>
          </a:stretch>
        </p:blipFill>
        <p:spPr bwMode="auto">
          <a:xfrm>
            <a:off x="1925019" y="1568405"/>
            <a:ext cx="2020056" cy="1769784"/>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2209800" y="685800"/>
            <a:ext cx="1321851"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dirty="0" smtClean="0">
                <a:solidFill>
                  <a:srgbClr val="000000"/>
                </a:solidFill>
              </a:rPr>
              <a:t>Mama Margaret</a:t>
            </a:r>
            <a:endParaRPr lang="en-US" dirty="0">
              <a:solidFill>
                <a:srgbClr val="000000"/>
              </a:solidFill>
            </a:endParaRPr>
          </a:p>
        </p:txBody>
      </p:sp>
      <p:sp>
        <p:nvSpPr>
          <p:cNvPr id="68" name="TextBox 67"/>
          <p:cNvSpPr txBox="1"/>
          <p:nvPr/>
        </p:nvSpPr>
        <p:spPr>
          <a:xfrm>
            <a:off x="5656064" y="685800"/>
            <a:ext cx="1321851" cy="369332"/>
          </a:xfrm>
          <a:prstGeom prst="rect">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dirty="0" smtClean="0">
                <a:solidFill>
                  <a:srgbClr val="000000"/>
                </a:solidFill>
              </a:rPr>
              <a:t>Papa Peter</a:t>
            </a:r>
            <a:endParaRPr lang="en-US" dirty="0">
              <a:solidFill>
                <a:srgbClr val="000000"/>
              </a:solidFill>
            </a:endParaRPr>
          </a:p>
        </p:txBody>
      </p:sp>
      <p:pic>
        <p:nvPicPr>
          <p:cNvPr id="69" name="Picture 4" descr="C:\Users\mullicanc\AppData\Local\Microsoft\Windows\Temporary Internet Files\Content.IE5\GZZ2IIHK\MC90043812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063" y="2033445"/>
            <a:ext cx="1334634" cy="1169281"/>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4005469" y="1383739"/>
            <a:ext cx="132185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solidFill>
                  <a:srgbClr val="000000"/>
                </a:solidFill>
              </a:rPr>
              <a:t>Baby Bobby</a:t>
            </a:r>
            <a:endParaRPr lang="en-US" dirty="0">
              <a:solidFill>
                <a:srgbClr val="000000"/>
              </a:solidFill>
            </a:endParaRPr>
          </a:p>
        </p:txBody>
      </p:sp>
      <p:pic>
        <p:nvPicPr>
          <p:cNvPr id="2051" name="Picture 3" descr="C:\Users\radovs\AppData\Local\Microsoft\Windows\Temporary Internet Files\Content.IE5\4VLXR0A1\MC900423171[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1000" y="5638800"/>
            <a:ext cx="913943" cy="9139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adovs\AppData\Local\Microsoft\Windows\Temporary Internet Files\Content.IE5\4VLXR0A1\MC900423171[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205329"/>
            <a:ext cx="1218743" cy="121874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radovs\AppData\Local\Microsoft\Windows\Temporary Internet Files\Content.IE5\4VLXR0A1\MC900423171[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1000" y="141189"/>
            <a:ext cx="913943" cy="9139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radovs\AppData\Local\Microsoft\Windows\Temporary Internet Files\Content.IE5\4VLXR0A1\MC900423171[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255" y="3338189"/>
            <a:ext cx="1038023" cy="103802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radovs\AppData\Local\Microsoft\Windows\Temporary Internet Files\Content.IE5\4VLXR0A1\MC900423171[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6935" y="3338189"/>
            <a:ext cx="913943" cy="913943"/>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2418494" y="4004608"/>
            <a:ext cx="4495800" cy="193899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b="1" dirty="0" smtClean="0">
                <a:solidFill>
                  <a:schemeClr val="bg1"/>
                </a:solidFill>
              </a:rPr>
              <a:t>Baby Bobby and his parents lived happily  from then on! They could not wait until the ace team RPCS would find out more information about acid rain, pH, and bacteria!</a:t>
            </a:r>
            <a:endParaRPr lang="en-US" sz="2400" b="1" dirty="0">
              <a:solidFill>
                <a:schemeClr val="bg1"/>
              </a:solidFill>
            </a:endParaRPr>
          </a:p>
        </p:txBody>
      </p:sp>
      <p:pic>
        <p:nvPicPr>
          <p:cNvPr id="2056" name="Picture 8" descr="C:\Users\radovs\AppData\Local\Microsoft\Windows\Temporary Internet Files\Content.IE5\4VLXR0A1\MC900423171[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8727" y="5640159"/>
            <a:ext cx="912584" cy="912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079890"/>
      </p:ext>
    </p:extLst>
  </p:cSld>
  <p:clrMapOvr>
    <a:masterClrMapping/>
  </p:clrMapOvr>
  <p:transition spd="slow" advClick="0" advTm="1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Cited</a:t>
            </a:r>
            <a:endParaRPr lang="en-US" dirty="0"/>
          </a:p>
        </p:txBody>
      </p:sp>
      <p:sp>
        <p:nvSpPr>
          <p:cNvPr id="4" name="Content Placeholder 3"/>
          <p:cNvSpPr>
            <a:spLocks noGrp="1"/>
          </p:cNvSpPr>
          <p:nvPr>
            <p:ph idx="1"/>
          </p:nvPr>
        </p:nvSpPr>
        <p:spPr>
          <a:xfrm>
            <a:off x="381000" y="1295400"/>
            <a:ext cx="7696200" cy="5257800"/>
          </a:xfrm>
        </p:spPr>
        <p:txBody>
          <a:bodyPr>
            <a:noAutofit/>
          </a:bodyPr>
          <a:lstStyle/>
          <a:p>
            <a:pPr marL="114300" indent="0">
              <a:buNone/>
            </a:pPr>
            <a:r>
              <a:rPr lang="en-US" sz="1050" dirty="0"/>
              <a:t>23 May 2011. &lt;</a:t>
            </a:r>
            <a:r>
              <a:rPr lang="en-US" sz="1050" u="sng" dirty="0">
                <a:hlinkClick r:id="rId2"/>
              </a:rPr>
              <a:t>http://www.google.com/imgres?imgurl=http://thumb1.shutterstock.com/thumb_small/615067/615067,1281361626,2/stock-vector-purple-cartoon-bacteria-character-58715494.jpg&amp;imgrefurl=http://www.shutterstock.com/cat.mhtml%3Fsafesearch%3D1%26search_type%3Dsimilar%26similar_photo_id%3D50426602&amp;usg=__IF1EttBRTEKTZgM0LPqhILxmxjI=&amp;h=100&amp;w=113&amp;sz=5&amp;hl=en&amp;start=82&amp;zoom=1&amp;tbnid=e7ARgzMSGSNBAM:&amp;tbnh=80&amp;tbnw=90&amp;ei=P_7aTZvVApDTgQfI4o1Y&amp;prev=/search%3Fq%3DCartoon%2Bof%2Bbacteria%26um%3D1%26hl%3Den%26sa%3DX%26rlz%3D1R2SKPT_enUS400%26biw%3D1259%26bih%3D594%26tbm%3Disch0%2C1700&amp;um=1&amp;itbs=1&amp;iact=hc&amp;vpx=158&amp;vpy=324&amp;dur=814&amp;hovh=80&amp;hovw=90&amp;tx=102&amp;ty=32&amp;sqi=2&amp;page=5&amp;ndsp=21&amp;ved=1t:429,r:0,s:82&amp;biw=1259&amp;bih=594</a:t>
            </a:r>
            <a:r>
              <a:rPr lang="en-US" sz="1050" dirty="0"/>
              <a:t>&gt;</a:t>
            </a:r>
          </a:p>
          <a:p>
            <a:pPr marL="114300" indent="0">
              <a:buNone/>
            </a:pPr>
            <a:r>
              <a:rPr lang="en-US" sz="1050" dirty="0"/>
              <a:t> </a:t>
            </a:r>
          </a:p>
          <a:p>
            <a:pPr marL="114300" indent="0">
              <a:buNone/>
            </a:pPr>
            <a:r>
              <a:rPr lang="en-US" sz="1050" dirty="0"/>
              <a:t>23 May 2011. &lt;</a:t>
            </a:r>
            <a:r>
              <a:rPr lang="en-US" sz="1050" u="sng" dirty="0">
                <a:hlinkClick r:id="rId3"/>
              </a:rPr>
              <a:t>http://www.google.com/imgres?imgurl=http://sp.rpcs.org/rpcsweb/home/upperschool/sga/website%2520graphics/rpcs.jpg&amp;imgrefurl=http://sp.rpcs.org/rpcsweb/home/upperschool/sga/default.aspx&amp;usg=__i5wfUlJLT8-Tm61jPZr4DCvLmI8=&amp;h=1536&amp;w=2048&amp;sz=1157&amp;hl=en&amp;start=0&amp;zoom=1&amp;tbnid=LtGlmkV35VgqZM:&amp;tbnh=132&amp;tbnw=176&amp;ei=WADbTZGcH9GdgQfDvun3Dw&amp;prev=/search%3Fq%3Droland%2Bpark%2Bcountry%2Bschool%26um%3D1%26hl%3Den%26sa%3DN%26rlz%3D1R2SKPT_enUS400%26biw%3D1276%26bih%3D594%26tbm%3Disch&amp;um=1&amp;itbs=1&amp;iact=rc&amp;dur=194&amp;sqi=2&amp;page=1&amp;ndsp=18&amp;ved=1t:429,r:0,s:0&amp;tx=87&amp;ty=50</a:t>
            </a:r>
            <a:r>
              <a:rPr lang="en-US" sz="1050" dirty="0"/>
              <a:t>&gt;</a:t>
            </a:r>
          </a:p>
          <a:p>
            <a:pPr marL="114300" indent="0">
              <a:buNone/>
            </a:pPr>
            <a:r>
              <a:rPr lang="en-US" sz="1050" dirty="0"/>
              <a:t> </a:t>
            </a:r>
          </a:p>
          <a:p>
            <a:pPr marL="114300" indent="0">
              <a:buNone/>
            </a:pPr>
            <a:r>
              <a:rPr lang="en-US" sz="1050" dirty="0"/>
              <a:t>23 May 2011. &lt;</a:t>
            </a:r>
            <a:r>
              <a:rPr lang="en-US" sz="1050" u="sng" dirty="0">
                <a:hlinkClick r:id="rId4"/>
              </a:rPr>
              <a:t>http://www.google.com/imgres?imgurl=http://www.salmonellablog.com/biology_lab.jpg&amp;imgrefurl=http://www.salmonellablog.com/2006/08/&amp;usg=__9RqNIx7REyeSyJEhb6FPZZ54VPM=&amp;h=300&amp;w=400&amp;sz=25&amp;hl=en&amp;start=0&amp;zoom=1&amp;tbnid=NdvhR4e2v2_tRM:&amp;tbnh=142&amp;tbnw=189&amp;ei=rQfbTaHYPIrYgQfa37nwDw&amp;prev=/search%3Fq%3Dbiology%2Blab%2Broom%26um%3D1%26hl%3Den%26sa%3DN%26rlz%3D1R2SKPT_enUS400%26biw%3D1259%26bih%3D594%26tbm%3Disch&amp;um=1&amp;itbs=1&amp;iact=hc&amp;vpx=131&amp;vpy=242&amp;dur=424&amp;hovh=194&amp;hovw=259&amp;tx=178&amp;ty=66&amp;sqi=2&amp;page=1&amp;ndsp=18&amp;ved=1t:429,r:6,s:0</a:t>
            </a:r>
            <a:r>
              <a:rPr lang="en-US" sz="1050" dirty="0"/>
              <a:t>&gt;</a:t>
            </a:r>
          </a:p>
          <a:p>
            <a:pPr marL="114300" indent="0">
              <a:buNone/>
            </a:pPr>
            <a:r>
              <a:rPr lang="en-US" sz="1050" dirty="0"/>
              <a:t> </a:t>
            </a:r>
          </a:p>
          <a:p>
            <a:pPr marL="114300" indent="0">
              <a:buNone/>
            </a:pPr>
            <a:r>
              <a:rPr lang="en-US" sz="1050" dirty="0"/>
              <a:t>23 May 2011. &lt;</a:t>
            </a:r>
            <a:r>
              <a:rPr lang="en-US" sz="1050" u="sng" dirty="0">
                <a:hlinkClick r:id="rId5"/>
              </a:rPr>
              <a:t>http://www.google.com/imgres?imgurl=http://www.hubtesting.net/yahoo_site_admin/assets/images/bacteria.94120838_std.jpg&amp;imgrefurl=http://www.hubtesting.net/&amp;usg=__tfvLk_Ef7llzOHKxa8nItOvaxJo=&amp;h=441&amp;w=560&amp;sz=67&amp;hl=en&amp;start=0&amp;zoom=1&amp;tbnid=6repzbuF4HcZiM:&amp;tbnh=131&amp;tbnw=156&amp;ei=vxLbTb34LoregQeH_TE&amp;prev=/search%3Fq%3Dbacteria%26um%3D1%26hl%3Den%26sa%3DN%26rlz%3D1R2SKPT_enUS400%26biw%3D1259%26bih%3D594%26tbm%3Disch&amp;um=1&amp;itbs=1&amp;iact=hc&amp;vpx=667&amp;vpy=115&amp;dur=2783&amp;hovh=199&amp;hovw=253&amp;tx=102&amp;ty=72&amp;sqi=2&amp;page=1&amp;ndsp=20&amp;ved=1t:429,r:4,s:0</a:t>
            </a:r>
            <a:r>
              <a:rPr lang="en-US" sz="1050" dirty="0"/>
              <a:t>&gt;</a:t>
            </a:r>
          </a:p>
          <a:p>
            <a:r>
              <a:rPr lang="en-US" sz="1050" dirty="0"/>
              <a:t> </a:t>
            </a:r>
          </a:p>
        </p:txBody>
      </p:sp>
    </p:spTree>
    <p:extLst>
      <p:ext uri="{BB962C8B-B14F-4D97-AF65-F5344CB8AC3E}">
        <p14:creationId xmlns:p14="http://schemas.microsoft.com/office/powerpoint/2010/main" val="599740357"/>
      </p:ext>
    </p:extLst>
  </p:cSld>
  <p:clrMapOvr>
    <a:masterClrMapping/>
  </p:clrMapOvr>
  <mc:AlternateContent xmlns:mc="http://schemas.openxmlformats.org/markup-compatibility/2006">
    <mc:Choice xmlns:p14="http://schemas.microsoft.com/office/powerpoint/2010/main" Requires="p14">
      <p:transition spd="slow" p14:dur="1600" advClick="0" advTm="9000">
        <p14:prism isContent="1" isInverted="1"/>
      </p:transition>
    </mc:Choice>
    <mc:Fallback>
      <p:transition spd="slow" advClick="0" advTm="9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Cited Continued	</a:t>
            </a:r>
            <a:endParaRPr lang="en-US" dirty="0"/>
          </a:p>
        </p:txBody>
      </p:sp>
      <p:sp>
        <p:nvSpPr>
          <p:cNvPr id="3" name="Content Placeholder 2"/>
          <p:cNvSpPr>
            <a:spLocks noGrp="1"/>
          </p:cNvSpPr>
          <p:nvPr>
            <p:ph idx="1"/>
          </p:nvPr>
        </p:nvSpPr>
        <p:spPr/>
        <p:txBody>
          <a:bodyPr>
            <a:normAutofit fontScale="47500" lnSpcReduction="20000"/>
          </a:bodyPr>
          <a:lstStyle/>
          <a:p>
            <a:pPr marL="114300" indent="0">
              <a:buNone/>
            </a:pPr>
            <a:r>
              <a:rPr lang="en-US" dirty="0"/>
              <a:t>23 May 2011. &lt;</a:t>
            </a:r>
            <a:r>
              <a:rPr lang="en-US" u="sng" dirty="0">
                <a:hlinkClick r:id="rId2"/>
              </a:rPr>
              <a:t>http://www.google.com/imgres?imgurl=http://www.planetnatural.com/planetnatural/images/soil-ph.jpg&amp;imgrefurl=http://www.planetnatural.com/site/xdpy/kb/soil-ph.html&amp;usg=__xrbGGXE_BriAtUs1YhYLYe8fULk=&amp;h=165&amp;w=210&amp;sz=9&amp;hl=en&amp;start=0&amp;zoom=1&amp;tbnid=xfQZIwxoWJuJJM:&amp;tbnh=118&amp;tbnw=155&amp;ei=7hvbTeK8NOHt0gGmn525Dw&amp;prev=/search%3Fq%3Dsoil%2BpH%26um%3D1%26hl%3Den%26rlz%3D1R2SKPT_enUS400%26biw%3D1259%26bih%3D594%26tbm%3Disch&amp;um=1&amp;itbs=1&amp;iact=rc&amp;dur=80&amp;sqi=2&amp;page=1&amp;ndsp=20&amp;ved=1t:429,r:1,s:0&amp;tx=33&amp;ty=31</a:t>
            </a:r>
            <a:r>
              <a:rPr lang="en-US" dirty="0"/>
              <a:t>&gt;</a:t>
            </a:r>
          </a:p>
          <a:p>
            <a:pPr marL="114300" indent="0">
              <a:buNone/>
            </a:pPr>
            <a:r>
              <a:rPr lang="en-US" dirty="0"/>
              <a:t> </a:t>
            </a:r>
          </a:p>
          <a:p>
            <a:pPr marL="114300" indent="0">
              <a:buNone/>
            </a:pPr>
            <a:r>
              <a:rPr lang="en-US" dirty="0"/>
              <a:t>23 May 2011. &lt;</a:t>
            </a:r>
            <a:r>
              <a:rPr lang="en-US" u="sng" dirty="0">
                <a:hlinkClick r:id="rId3"/>
              </a:rPr>
              <a:t>http://www.google.com/imgres?imgurl=http://biocitizen.org/wp-content/uploads/2009/12/Top-soil.jpg&amp;imgrefurl=http://biocitizen.org/chernozem/top-soil&amp;usg=__tsME_PgoL18Y9JFNi-IFCF0BKqc=&amp;h=200&amp;w=200&amp;sz=7&amp;hl=en&amp;start=41&amp;zoom=1&amp;tbnid=nw7yVS9eHOJf5M:&amp;tbnh=131&amp;tbnw=144&amp;ei=YhzbTc69JsH50gGq0IXPDw&amp;prev=/search%3Fq%3Dsoil%26um%3D1%26hl%3Den%26sa%3DN%26rlz%3D1R2SKPT_enUS400%26biw%3D1259%26bih%3D594%26tbm%3Disch&amp;um=1&amp;itbs=1&amp;iact=rc&amp;sqi=2&amp;page=3&amp;ndsp=20&amp;ved=1t:429,r:12,s:41&amp;tx=88&amp;ty=64</a:t>
            </a:r>
            <a:r>
              <a:rPr lang="en-US" dirty="0"/>
              <a:t>&gt;</a:t>
            </a:r>
          </a:p>
          <a:p>
            <a:pPr marL="114300" indent="0">
              <a:buNone/>
            </a:pPr>
            <a:r>
              <a:rPr lang="en-US" dirty="0"/>
              <a:t> </a:t>
            </a:r>
          </a:p>
          <a:p>
            <a:pPr marL="114300" indent="0">
              <a:buNone/>
            </a:pPr>
            <a:r>
              <a:rPr lang="en-US" dirty="0"/>
              <a:t>23 May 2011.  &lt;</a:t>
            </a:r>
            <a:r>
              <a:rPr lang="en-US" u="sng" dirty="0">
                <a:hlinkClick r:id="rId4"/>
              </a:rPr>
              <a:t>http://www.google.com/imgres?imgurl=http://www.rocbike.com/wp-content/uploads/2008/08/rain.jpg&amp;imgrefurl=http://www.rocbike.com/tag/rain/&amp;usg=__6kviQTCOAjpisB3qF6_ts91w89o=&amp;h=338&amp;w=506&amp;sz=77&amp;hl=en&amp;start=0&amp;zoom=1&amp;tbnid=wrKsL4LcsRlcWM:&amp;tbnh=120&amp;tbnw=167&amp;ei=Sx3bTff3Oo3egQextZHoDw&amp;prev=/search%3Fq%3Drain%26hl%3Den%26gbv%3D2%26biw%3D1259%26bih%3D594%26tbm%3Disch&amp;itbs=1&amp;iact=hc&amp;vpx=112&amp;vpy=118&amp;dur=222&amp;hovh=183&amp;hovw=275&amp;tx=157&amp;ty=63&amp;sqi=2&amp;page=1&amp;ndsp=20&amp;ved=1t:429,r:0,s:0</a:t>
            </a:r>
            <a:r>
              <a:rPr lang="en-US" dirty="0"/>
              <a:t>&gt; </a:t>
            </a:r>
            <a:endParaRPr lang="en-US" dirty="0" smtClean="0"/>
          </a:p>
          <a:p>
            <a:pPr marL="114300" indent="0">
              <a:buNone/>
            </a:pPr>
            <a:r>
              <a:rPr lang="en-US" dirty="0"/>
              <a:t> </a:t>
            </a:r>
          </a:p>
          <a:p>
            <a:pPr marL="114300" indent="0">
              <a:buNone/>
            </a:pPr>
            <a:r>
              <a:rPr lang="en-US" dirty="0"/>
              <a:t>24 May 2011. &lt;</a:t>
            </a:r>
            <a:r>
              <a:rPr lang="en-US" u="sng" dirty="0">
                <a:hlinkClick r:id="rId5"/>
              </a:rPr>
              <a:t>http://www.google.com/imgres?imgurl=http://whyiswhoiswhatare.com/wp-content/uploads/2008/07/why-is-soil-so-important.jpg&amp;imgrefurl=http://whyiswhoiswhatare.com/why-is-soil-so-important&amp;usg=__PwEwilAD7_uF4MRAAhULsN3apyA=&amp;h=512&amp;w=512&amp;sz=163&amp;hl=en&amp;start=0&amp;zoom=1&amp;tbnid=XRUWNRziVxQB1M:&amp;tbnh=141&amp;tbnw=139&amp;ei=mjTcTdD3HtOSgQfqyZjoDw&amp;prev=/search%3Fq%3Dsoil%2Bin%2Bground%26um%3D1%26hl%3Den%26rlz%3D1R2SKPT_enUS400%26biw%3D1259%26bih%3D594%26tbm%3Disch&amp;um=1&amp;itbs=1&amp;iact=rc&amp;dur=125&amp;sqi=2&amp;page=1&amp;ndsp=18&amp;ved=1t:429,r:1,s:0&amp;tx=19&amp;ty=22</a:t>
            </a:r>
            <a:r>
              <a:rPr lang="en-US" dirty="0"/>
              <a:t>&gt;  </a:t>
            </a:r>
          </a:p>
          <a:p>
            <a:endParaRPr lang="en-US" dirty="0"/>
          </a:p>
          <a:p>
            <a:pPr marL="114300" indent="0">
              <a:buNone/>
            </a:pPr>
            <a:r>
              <a:rPr lang="en-US" dirty="0" smtClean="0"/>
              <a:t>23 and 24 May 2011. &lt;Clip Art pictures.&gt;</a:t>
            </a:r>
          </a:p>
          <a:p>
            <a:pPr marL="114300" indent="0">
              <a:buNone/>
            </a:pPr>
            <a:endParaRPr lang="en-US" dirty="0" smtClean="0"/>
          </a:p>
          <a:p>
            <a:pPr marL="114300" indent="0">
              <a:buNone/>
            </a:pPr>
            <a:r>
              <a:rPr lang="en-US" dirty="0" smtClean="0"/>
              <a:t>5-10 May 2011. &lt;Pictures taken </a:t>
            </a:r>
            <a:r>
              <a:rPr lang="en-US" dirty="0"/>
              <a:t>by Mr. Brock</a:t>
            </a:r>
            <a:r>
              <a:rPr lang="en-US" dirty="0" smtClean="0"/>
              <a:t>.&gt;</a:t>
            </a:r>
            <a:endParaRPr lang="en-US" dirty="0"/>
          </a:p>
          <a:p>
            <a:pPr marL="114300" indent="0">
              <a:buNone/>
            </a:pPr>
            <a:endParaRPr lang="en-US" dirty="0" smtClean="0"/>
          </a:p>
          <a:p>
            <a:pPr marL="114300" indent="0">
              <a:buNone/>
            </a:pPr>
            <a:r>
              <a:rPr lang="en-US" dirty="0" smtClean="0"/>
              <a:t>23 May 2011. &lt;Pictures of group mates’ headshots.&gt; </a:t>
            </a:r>
            <a:r>
              <a:rPr lang="en-US" dirty="0"/>
              <a:t> </a:t>
            </a:r>
          </a:p>
          <a:p>
            <a:endParaRPr lang="en-US" dirty="0"/>
          </a:p>
        </p:txBody>
      </p:sp>
    </p:spTree>
    <p:extLst>
      <p:ext uri="{BB962C8B-B14F-4D97-AF65-F5344CB8AC3E}">
        <p14:creationId xmlns:p14="http://schemas.microsoft.com/office/powerpoint/2010/main" val="4270099576"/>
      </p:ext>
    </p:extLst>
  </p:cSld>
  <p:clrMapOvr>
    <a:masterClrMapping/>
  </p:clrMapOvr>
  <p:transition spd="slow" advClick="0" advTm="9000">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descr="http://www.innovativegames.net/blog/wp-content/uploads/2009/05/di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9818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mullicanc\AppData\Local\Microsoft\Windows\Temporary Internet Files\Content.IE5\GZZ2IIHK\MC900438125[1].wmf"/>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521986" y="2993802"/>
            <a:ext cx="2289854" cy="20061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210" y="287628"/>
            <a:ext cx="3986627" cy="175432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latin typeface="Aharoni" pitchFamily="2" charset="-79"/>
                <a:cs typeface="Aharoni" pitchFamily="2" charset="-79"/>
              </a:rPr>
              <a:t>A small baby bacteria named Bobby lived in the soil at </a:t>
            </a:r>
            <a:r>
              <a:rPr lang="en-US" dirty="0">
                <a:latin typeface="Aharoni" pitchFamily="2" charset="-79"/>
                <a:cs typeface="Aharoni" pitchFamily="2" charset="-79"/>
              </a:rPr>
              <a:t>R</a:t>
            </a:r>
            <a:r>
              <a:rPr lang="en-US" dirty="0" smtClean="0">
                <a:latin typeface="Aharoni" pitchFamily="2" charset="-79"/>
                <a:cs typeface="Aharoni" pitchFamily="2" charset="-79"/>
              </a:rPr>
              <a:t>oland Park Country School. He lived with his Mama Margaret, his Papa Peter, and lots of his bacteria friends. </a:t>
            </a:r>
            <a:endParaRPr lang="en-US" dirty="0">
              <a:solidFill>
                <a:schemeClr val="bg1"/>
              </a:solidFill>
              <a:latin typeface="Aharoni" pitchFamily="2" charset="-79"/>
              <a:cs typeface="Aharoni" pitchFamily="2" charset="-79"/>
            </a:endParaRPr>
          </a:p>
        </p:txBody>
      </p:sp>
      <p:pic>
        <p:nvPicPr>
          <p:cNvPr id="5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91414">
            <a:off x="6116183" y="3729340"/>
            <a:ext cx="1237117" cy="116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54869">
            <a:off x="4243793" y="4675042"/>
            <a:ext cx="1183551" cy="111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62268">
            <a:off x="3015614" y="5256556"/>
            <a:ext cx="1099186" cy="733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3999" y="3847540"/>
            <a:ext cx="355049" cy="33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95029">
            <a:off x="120254" y="4764540"/>
            <a:ext cx="1204019" cy="113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4" descr="C:\Users\mullicanc\AppData\Local\Microsoft\Windows\Temporary Internet Files\Content.IE5\GZZ2IIHK\MC900438125[1].wmf"/>
          <p:cNvPicPr>
            <a:picLocks noChangeAspect="1" noChangeArrowheads="1"/>
          </p:cNvPicPr>
          <p:nvPr/>
        </p:nvPicPr>
        <p:blipFill>
          <a:blip r:embed="rId3" cstate="print">
            <a:duotone>
              <a:prstClr val="black"/>
              <a:srgbClr val="EF29D7">
                <a:tint val="45000"/>
                <a:satMod val="400000"/>
              </a:srgbClr>
            </a:duotone>
            <a:extLst>
              <a:ext uri="{28A0092B-C50C-407E-A947-70E740481C1C}">
                <a14:useLocalDpi xmlns:a14="http://schemas.microsoft.com/office/drawing/2010/main" val="0"/>
              </a:ext>
            </a:extLst>
          </a:blip>
          <a:srcRect/>
          <a:stretch>
            <a:fillRect/>
          </a:stretch>
        </p:blipFill>
        <p:spPr bwMode="auto">
          <a:xfrm>
            <a:off x="30480" y="3043687"/>
            <a:ext cx="2020056" cy="176978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p.rpcs.org/rpcsweb/home/upperschool/sga/website%20graphics/rpc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8740" y="0"/>
            <a:ext cx="4565260" cy="2733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ullicanc\AppData\Local\Microsoft\Windows\Temporary Internet Files\Content.IE5\GZZ2IIHK\MC90043812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5275" y="3596645"/>
            <a:ext cx="1334634" cy="116928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13463" y="5341828"/>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25456">
            <a:off x="7353300" y="3088954"/>
            <a:ext cx="681262" cy="64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9933" y="4838364"/>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30055">
            <a:off x="1756342" y="4999957"/>
            <a:ext cx="605858"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8709" y="5895307"/>
            <a:ext cx="742694" cy="69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63899">
            <a:off x="2362200" y="5591053"/>
            <a:ext cx="789803" cy="110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96542" y="4552282"/>
            <a:ext cx="4762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64103" y="5990317"/>
            <a:ext cx="655936" cy="61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3161" y="5850584"/>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42961" y="2725845"/>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52100">
            <a:off x="4691143" y="2779056"/>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 y="5796698"/>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TextBox 107"/>
          <p:cNvSpPr txBox="1"/>
          <p:nvPr/>
        </p:nvSpPr>
        <p:spPr>
          <a:xfrm>
            <a:off x="191173" y="2410505"/>
            <a:ext cx="1321851"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dirty="0" smtClean="0">
                <a:solidFill>
                  <a:srgbClr val="000000"/>
                </a:solidFill>
              </a:rPr>
              <a:t>Mama Margaret</a:t>
            </a:r>
            <a:endParaRPr lang="en-US" dirty="0">
              <a:solidFill>
                <a:srgbClr val="000000"/>
              </a:solidFill>
            </a:endParaRPr>
          </a:p>
        </p:txBody>
      </p:sp>
      <p:sp>
        <p:nvSpPr>
          <p:cNvPr id="111" name="TextBox 110"/>
          <p:cNvSpPr txBox="1"/>
          <p:nvPr/>
        </p:nvSpPr>
        <p:spPr>
          <a:xfrm>
            <a:off x="1585286" y="2975210"/>
            <a:ext cx="132185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solidFill>
                  <a:srgbClr val="000000"/>
                </a:solidFill>
              </a:rPr>
              <a:t>Baby Bobby</a:t>
            </a:r>
            <a:endParaRPr lang="en-US" dirty="0">
              <a:solidFill>
                <a:srgbClr val="000000"/>
              </a:solidFill>
            </a:endParaRPr>
          </a:p>
        </p:txBody>
      </p:sp>
      <p:sp>
        <p:nvSpPr>
          <p:cNvPr id="112" name="TextBox 111"/>
          <p:cNvSpPr txBox="1"/>
          <p:nvPr/>
        </p:nvSpPr>
        <p:spPr>
          <a:xfrm>
            <a:off x="3005987" y="2481022"/>
            <a:ext cx="1321851" cy="369332"/>
          </a:xfrm>
          <a:prstGeom prst="rect">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dirty="0" smtClean="0">
                <a:solidFill>
                  <a:srgbClr val="000000"/>
                </a:solidFill>
              </a:rPr>
              <a:t>Papa Peter</a:t>
            </a:r>
            <a:endParaRPr lang="en-US" dirty="0">
              <a:solidFill>
                <a:srgbClr val="000000"/>
              </a:solidFill>
            </a:endParaRPr>
          </a:p>
        </p:txBody>
      </p:sp>
    </p:spTree>
    <p:extLst>
      <p:ext uri="{BB962C8B-B14F-4D97-AF65-F5344CB8AC3E}">
        <p14:creationId xmlns:p14="http://schemas.microsoft.com/office/powerpoint/2010/main" val="2848293315"/>
      </p:ext>
    </p:extLst>
  </p:cSld>
  <p:clrMapOvr>
    <a:masterClrMapping/>
  </p:clrMapOvr>
  <p:transition spd="slow" advClick="0" advTm="12000">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innovativegames.net/blog/wp-content/uploads/2009/05/di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mullicanc\AppData\Local\Microsoft\Windows\Temporary Internet Files\Content.IE5\GZZ2IIHK\MC900438125[1].wmf"/>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955692" y="521034"/>
            <a:ext cx="2289854" cy="20061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91414">
            <a:off x="5062291" y="5469178"/>
            <a:ext cx="1237117" cy="116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54869">
            <a:off x="2947808" y="2485094"/>
            <a:ext cx="1183551" cy="111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62268">
            <a:off x="2180466" y="4075799"/>
            <a:ext cx="1099186" cy="733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4362" y="2674065"/>
            <a:ext cx="355049" cy="33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95029">
            <a:off x="43597" y="3397114"/>
            <a:ext cx="1204019" cy="113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C:\Users\mullicanc\AppData\Local\Microsoft\Windows\Temporary Internet Files\Content.IE5\GZZ2IIHK\MC900438125[1].wmf"/>
          <p:cNvPicPr>
            <a:picLocks noChangeAspect="1" noChangeArrowheads="1"/>
          </p:cNvPicPr>
          <p:nvPr/>
        </p:nvPicPr>
        <p:blipFill>
          <a:blip r:embed="rId3" cstate="print">
            <a:duotone>
              <a:prstClr val="black"/>
              <a:srgbClr val="EF29D7">
                <a:tint val="45000"/>
                <a:satMod val="400000"/>
              </a:srgbClr>
            </a:duotone>
            <a:extLst>
              <a:ext uri="{28A0092B-C50C-407E-A947-70E740481C1C}">
                <a14:useLocalDpi xmlns:a14="http://schemas.microsoft.com/office/drawing/2010/main" val="0"/>
              </a:ext>
            </a:extLst>
          </a:blip>
          <a:srcRect/>
          <a:stretch>
            <a:fillRect/>
          </a:stretch>
        </p:blipFill>
        <p:spPr bwMode="auto">
          <a:xfrm>
            <a:off x="-37591" y="963887"/>
            <a:ext cx="2020056" cy="17697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http://sp.rpcs.org/rpcsweb/home/upperschool/sga/website%20graphics/rpc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8740" y="0"/>
            <a:ext cx="4565260" cy="27336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mullicanc\AppData\Local\Microsoft\Windows\Temporary Internet Files\Content.IE5\GZZ2IIHK\MC90043812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4488" y="5478500"/>
            <a:ext cx="1334634" cy="1169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356" y="5962650"/>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25456">
            <a:off x="2258009" y="2623267"/>
            <a:ext cx="681262" cy="64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1674" y="4994928"/>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30055">
            <a:off x="1350894" y="4070447"/>
            <a:ext cx="605858"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1480" y="3245096"/>
            <a:ext cx="742694" cy="69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63899">
            <a:off x="1495994" y="5179003"/>
            <a:ext cx="789803" cy="110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1940" y="6097661"/>
            <a:ext cx="4762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0455" y="5928888"/>
            <a:ext cx="655936" cy="61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5035" y="3709461"/>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2057" y="4943594"/>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52100">
            <a:off x="1583021" y="2967267"/>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356" y="4894153"/>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4999295" y="4777061"/>
            <a:ext cx="1097280" cy="646331"/>
          </a:xfrm>
          <a:prstGeom prst="rect">
            <a:avLst/>
          </a:prstGeom>
          <a:solidFill>
            <a:srgbClr val="FF6600"/>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dirty="0" smtClean="0">
                <a:solidFill>
                  <a:srgbClr val="000000"/>
                </a:solidFill>
              </a:rPr>
              <a:t>Lovable</a:t>
            </a:r>
            <a:r>
              <a:rPr lang="en-US" dirty="0" smtClean="0"/>
              <a:t> </a:t>
            </a:r>
            <a:r>
              <a:rPr lang="en-US" dirty="0" smtClean="0">
                <a:solidFill>
                  <a:srgbClr val="000000"/>
                </a:solidFill>
              </a:rPr>
              <a:t>Larry</a:t>
            </a:r>
            <a:endParaRPr lang="en-US" dirty="0">
              <a:solidFill>
                <a:srgbClr val="000000"/>
              </a:solidFill>
            </a:endParaRPr>
          </a:p>
        </p:txBody>
      </p:sp>
      <p:sp>
        <p:nvSpPr>
          <p:cNvPr id="31" name="Rounded Rectangular Callout 30"/>
          <p:cNvSpPr/>
          <p:nvPr/>
        </p:nvSpPr>
        <p:spPr>
          <a:xfrm rot="21097313">
            <a:off x="6928560" y="3493017"/>
            <a:ext cx="1805013" cy="137856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Hey Larry</a:t>
            </a:r>
            <a:r>
              <a:rPr lang="en-US" dirty="0"/>
              <a:t>, what are you doing over there? </a:t>
            </a:r>
          </a:p>
        </p:txBody>
      </p:sp>
      <p:sp>
        <p:nvSpPr>
          <p:cNvPr id="36" name="Rounded Rectangular Callout 35"/>
          <p:cNvSpPr/>
          <p:nvPr/>
        </p:nvSpPr>
        <p:spPr>
          <a:xfrm rot="21118832">
            <a:off x="3976468" y="3299857"/>
            <a:ext cx="1994295" cy="130310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en-US" dirty="0" smtClean="0"/>
              <a:t>Oh, just the usual. I'm </a:t>
            </a:r>
            <a:r>
              <a:rPr lang="en-US" dirty="0"/>
              <a:t>releasing nitrogen. </a:t>
            </a:r>
          </a:p>
          <a:p>
            <a:pPr algn="ctr"/>
            <a:endParaRPr lang="en-US" dirty="0"/>
          </a:p>
        </p:txBody>
      </p:sp>
      <p:sp>
        <p:nvSpPr>
          <p:cNvPr id="37" name="Rounded Rectangular Callout 36"/>
          <p:cNvSpPr/>
          <p:nvPr/>
        </p:nvSpPr>
        <p:spPr>
          <a:xfrm rot="21230178">
            <a:off x="6738496" y="3530988"/>
            <a:ext cx="1971984" cy="134132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Last </a:t>
            </a:r>
            <a:r>
              <a:rPr lang="en-US" dirty="0"/>
              <a:t>night I was thinking about all of this.</a:t>
            </a:r>
          </a:p>
          <a:p>
            <a:pPr algn="ctr"/>
            <a:endParaRPr lang="en-US" dirty="0"/>
          </a:p>
        </p:txBody>
      </p:sp>
      <p:sp>
        <p:nvSpPr>
          <p:cNvPr id="39" name="Rounded Rectangular Callout 38"/>
          <p:cNvSpPr/>
          <p:nvPr/>
        </p:nvSpPr>
        <p:spPr>
          <a:xfrm rot="21318753">
            <a:off x="3976467" y="3346988"/>
            <a:ext cx="1994295" cy="127462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All of what?</a:t>
            </a:r>
            <a:endParaRPr lang="en-US" dirty="0"/>
          </a:p>
        </p:txBody>
      </p:sp>
      <p:sp>
        <p:nvSpPr>
          <p:cNvPr id="41" name="Rounded Rectangular Callout 40"/>
          <p:cNvSpPr/>
          <p:nvPr/>
        </p:nvSpPr>
        <p:spPr>
          <a:xfrm rot="21310144">
            <a:off x="6660755" y="3384864"/>
            <a:ext cx="2074584" cy="166053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know, the releasing of nitrogen. I mean our job is pretty important, isn't it?</a:t>
            </a:r>
          </a:p>
          <a:p>
            <a:pPr algn="ctr"/>
            <a:endParaRPr lang="en-US" dirty="0"/>
          </a:p>
        </p:txBody>
      </p:sp>
      <p:sp>
        <p:nvSpPr>
          <p:cNvPr id="42" name="Rounded Rectangular Callout 41"/>
          <p:cNvSpPr/>
          <p:nvPr/>
        </p:nvSpPr>
        <p:spPr>
          <a:xfrm rot="21318753">
            <a:off x="3976467" y="3346753"/>
            <a:ext cx="1994295" cy="127462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Well, yeah I </a:t>
            </a:r>
            <a:r>
              <a:rPr lang="en-US" dirty="0" smtClean="0"/>
              <a:t>guess…..</a:t>
            </a:r>
            <a:endParaRPr lang="en-US" dirty="0"/>
          </a:p>
        </p:txBody>
      </p:sp>
      <p:sp>
        <p:nvSpPr>
          <p:cNvPr id="44" name="Rounded Rectangular Callout 43"/>
          <p:cNvSpPr/>
          <p:nvPr/>
        </p:nvSpPr>
        <p:spPr>
          <a:xfrm rot="21310144">
            <a:off x="6336119" y="2796904"/>
            <a:ext cx="2655315" cy="233246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See this nitrogen we release is used for amino </a:t>
            </a:r>
            <a:r>
              <a:rPr lang="en-US" dirty="0" smtClean="0"/>
              <a:t>acids.</a:t>
            </a:r>
            <a:r>
              <a:rPr lang="en-US" dirty="0"/>
              <a:t> </a:t>
            </a:r>
            <a:r>
              <a:rPr lang="en-US" dirty="0" smtClean="0"/>
              <a:t>Mr. Rockin’ Brock explained </a:t>
            </a:r>
            <a:r>
              <a:rPr lang="en-US" dirty="0"/>
              <a:t>yesterday to us in class that amino acids make up </a:t>
            </a:r>
            <a:r>
              <a:rPr lang="en-US" dirty="0" smtClean="0"/>
              <a:t>enzymes/proteins</a:t>
            </a:r>
            <a:r>
              <a:rPr lang="en-US" dirty="0"/>
              <a:t>.</a:t>
            </a:r>
          </a:p>
          <a:p>
            <a:pPr algn="ctr"/>
            <a:endParaRPr lang="en-US" dirty="0"/>
          </a:p>
        </p:txBody>
      </p:sp>
      <p:sp>
        <p:nvSpPr>
          <p:cNvPr id="45" name="Rounded Rectangular Callout 44"/>
          <p:cNvSpPr/>
          <p:nvPr/>
        </p:nvSpPr>
        <p:spPr>
          <a:xfrm rot="21318753">
            <a:off x="3780554" y="2611810"/>
            <a:ext cx="2153865" cy="202497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remember that! Yeah, and </a:t>
            </a:r>
            <a:r>
              <a:rPr lang="en-US" dirty="0" smtClean="0"/>
              <a:t>enzymes/proteins </a:t>
            </a:r>
            <a:r>
              <a:rPr lang="en-US" dirty="0"/>
              <a:t>are really important for all the organisms on this gigantic earth!</a:t>
            </a:r>
          </a:p>
        </p:txBody>
      </p:sp>
      <p:sp>
        <p:nvSpPr>
          <p:cNvPr id="46" name="Rounded Rectangular Callout 45"/>
          <p:cNvSpPr/>
          <p:nvPr/>
        </p:nvSpPr>
        <p:spPr>
          <a:xfrm rot="21310144">
            <a:off x="5994291" y="1514929"/>
            <a:ext cx="3038912" cy="360054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Yeah! Even those massive creatures that make soap to kill us would never be able to live without us. But they have no idea how they affect our environment. I heard that they make these things called cars and other junk that puts all this waste into our environment.  How rude!</a:t>
            </a:r>
          </a:p>
        </p:txBody>
      </p:sp>
      <p:sp>
        <p:nvSpPr>
          <p:cNvPr id="48" name="Rounded Rectangular Callout 47"/>
          <p:cNvSpPr/>
          <p:nvPr/>
        </p:nvSpPr>
        <p:spPr>
          <a:xfrm rot="21318753">
            <a:off x="3803318" y="2638626"/>
            <a:ext cx="2133316" cy="196995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Yeah, dude that stuff kills</a:t>
            </a:r>
            <a:r>
              <a:rPr lang="en-US" dirty="0" smtClean="0"/>
              <a:t>.….</a:t>
            </a:r>
            <a:endParaRPr lang="en-US" dirty="0"/>
          </a:p>
        </p:txBody>
      </p:sp>
      <p:sp>
        <p:nvSpPr>
          <p:cNvPr id="50" name="Rounded Rectangular Callout 49"/>
          <p:cNvSpPr/>
          <p:nvPr/>
        </p:nvSpPr>
        <p:spPr>
          <a:xfrm rot="21310144">
            <a:off x="5962076" y="1429217"/>
            <a:ext cx="3032505" cy="367636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Indeed. This toxic rain has killed so many of my relatives.  I mean a little sulfuric acid goes a long way, but all of this is just murderous. </a:t>
            </a:r>
          </a:p>
        </p:txBody>
      </p:sp>
      <p:sp>
        <p:nvSpPr>
          <p:cNvPr id="52" name="Rounded Rectangular Callout 51"/>
          <p:cNvSpPr/>
          <p:nvPr/>
        </p:nvSpPr>
        <p:spPr>
          <a:xfrm rot="21318753">
            <a:off x="3705165" y="2620847"/>
            <a:ext cx="2362107" cy="213592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Yeah! </a:t>
            </a:r>
            <a:r>
              <a:rPr lang="en-US" dirty="0" smtClean="0"/>
              <a:t>Hmm…what </a:t>
            </a:r>
            <a:r>
              <a:rPr lang="en-US" dirty="0"/>
              <a:t>was that thing Mr. </a:t>
            </a:r>
            <a:r>
              <a:rPr lang="en-US" dirty="0" smtClean="0"/>
              <a:t>Rockin’ Brock </a:t>
            </a:r>
            <a:r>
              <a:rPr lang="en-US" dirty="0"/>
              <a:t>was talking to us about yesterday? Besides the stuff about </a:t>
            </a:r>
            <a:r>
              <a:rPr lang="en-US" dirty="0" smtClean="0"/>
              <a:t>enzymes/proteins….</a:t>
            </a:r>
            <a:endParaRPr lang="en-US" dirty="0"/>
          </a:p>
        </p:txBody>
      </p:sp>
      <p:sp>
        <p:nvSpPr>
          <p:cNvPr id="53" name="Rounded Rectangular Callout 52"/>
          <p:cNvSpPr/>
          <p:nvPr/>
        </p:nvSpPr>
        <p:spPr>
          <a:xfrm rot="21310144">
            <a:off x="5964224" y="1406915"/>
            <a:ext cx="3032505" cy="367636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Oh. Do you mean the </a:t>
            </a:r>
            <a:r>
              <a:rPr lang="en-US" dirty="0" smtClean="0"/>
              <a:t>information </a:t>
            </a:r>
            <a:r>
              <a:rPr lang="en-US" dirty="0"/>
              <a:t>about pH? He was saying that low pH </a:t>
            </a:r>
            <a:r>
              <a:rPr lang="en-US" dirty="0" smtClean="0"/>
              <a:t>kills us </a:t>
            </a:r>
            <a:r>
              <a:rPr lang="en-US" dirty="0"/>
              <a:t>and that we survive in mostly high </a:t>
            </a:r>
            <a:r>
              <a:rPr lang="en-US" dirty="0" err="1"/>
              <a:t>pH.</a:t>
            </a:r>
            <a:endParaRPr lang="en-US" dirty="0"/>
          </a:p>
        </p:txBody>
      </p:sp>
      <p:sp>
        <p:nvSpPr>
          <p:cNvPr id="55" name="Rounded Rectangular Callout 54"/>
          <p:cNvSpPr/>
          <p:nvPr/>
        </p:nvSpPr>
        <p:spPr>
          <a:xfrm rot="21318753">
            <a:off x="3676432" y="2586183"/>
            <a:ext cx="2362107" cy="213592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Yeah, yeah! And he said that this acid rain is causing the pH to lower. And I think we all know what that means</a:t>
            </a:r>
            <a:r>
              <a:rPr lang="en-US" dirty="0" smtClean="0"/>
              <a:t>……</a:t>
            </a:r>
            <a:endParaRPr lang="en-US" dirty="0"/>
          </a:p>
        </p:txBody>
      </p:sp>
      <p:sp>
        <p:nvSpPr>
          <p:cNvPr id="43" name="TextBox 42"/>
          <p:cNvSpPr txBox="1"/>
          <p:nvPr/>
        </p:nvSpPr>
        <p:spPr>
          <a:xfrm>
            <a:off x="311511" y="219025"/>
            <a:ext cx="1321851"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dirty="0" smtClean="0">
                <a:solidFill>
                  <a:srgbClr val="000000"/>
                </a:solidFill>
              </a:rPr>
              <a:t>Mama Margaret</a:t>
            </a:r>
            <a:endParaRPr lang="en-US" dirty="0">
              <a:solidFill>
                <a:srgbClr val="000000"/>
              </a:solidFill>
            </a:endParaRPr>
          </a:p>
        </p:txBody>
      </p:sp>
      <p:sp>
        <p:nvSpPr>
          <p:cNvPr id="47" name="TextBox 46"/>
          <p:cNvSpPr txBox="1"/>
          <p:nvPr/>
        </p:nvSpPr>
        <p:spPr>
          <a:xfrm>
            <a:off x="2381480" y="147101"/>
            <a:ext cx="1321851" cy="369332"/>
          </a:xfrm>
          <a:prstGeom prst="rect">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dirty="0" smtClean="0">
                <a:solidFill>
                  <a:srgbClr val="000000"/>
                </a:solidFill>
              </a:rPr>
              <a:t>Papa Peter</a:t>
            </a:r>
            <a:endParaRPr lang="en-US" dirty="0">
              <a:solidFill>
                <a:srgbClr val="000000"/>
              </a:solidFill>
            </a:endParaRPr>
          </a:p>
        </p:txBody>
      </p:sp>
      <p:sp>
        <p:nvSpPr>
          <p:cNvPr id="49" name="TextBox 48"/>
          <p:cNvSpPr txBox="1"/>
          <p:nvPr/>
        </p:nvSpPr>
        <p:spPr>
          <a:xfrm>
            <a:off x="7698047" y="5087537"/>
            <a:ext cx="132185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solidFill>
                  <a:srgbClr val="000000"/>
                </a:solidFill>
              </a:rPr>
              <a:t>Baby Bobby</a:t>
            </a:r>
            <a:endParaRPr lang="en-US" dirty="0">
              <a:solidFill>
                <a:srgbClr val="000000"/>
              </a:solidFill>
            </a:endParaRPr>
          </a:p>
        </p:txBody>
      </p:sp>
    </p:spTree>
    <p:extLst>
      <p:ext uri="{BB962C8B-B14F-4D97-AF65-F5344CB8AC3E}">
        <p14:creationId xmlns:p14="http://schemas.microsoft.com/office/powerpoint/2010/main" val="3399059246"/>
      </p:ext>
    </p:extLst>
  </p:cSld>
  <p:clrMapOvr>
    <a:masterClrMapping/>
  </p:clrMapOvr>
  <mc:AlternateContent xmlns:mc="http://schemas.openxmlformats.org/markup-compatibility/2006" xmlns:p14="http://schemas.microsoft.com/office/powerpoint/2010/main">
    <mc:Choice Requires="p14">
      <p:transition spd="slow" p14:dur="1400" advClick="0" advTm="65000">
        <p14:doors dir="vert"/>
      </p:transition>
    </mc:Choice>
    <mc:Fallback xmlns="">
      <p:transition spd="slow" advClick="0" advTm="6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childTnLst>
                                </p:cTn>
                              </p:par>
                            </p:childTnLst>
                          </p:cTn>
                        </p:par>
                        <p:par>
                          <p:cTn id="8" fill="hold">
                            <p:stCondLst>
                              <p:cond delay="4000"/>
                            </p:stCondLst>
                            <p:childTnLst>
                              <p:par>
                                <p:cTn id="9" presetID="10" presetClass="entr" presetSubtype="0" fill="hold" grpId="0" nodeType="afterEffect">
                                  <p:stCondLst>
                                    <p:cond delay="200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2000"/>
                                        <p:tgtEl>
                                          <p:spTgt spid="37"/>
                                        </p:tgtEl>
                                      </p:cBhvr>
                                    </p:animEffect>
                                  </p:childTnLst>
                                </p:cTn>
                              </p:par>
                            </p:childTnLst>
                          </p:cTn>
                        </p:par>
                        <p:par>
                          <p:cTn id="12" fill="hold">
                            <p:stCondLst>
                              <p:cond delay="8000"/>
                            </p:stCondLst>
                            <p:childTnLst>
                              <p:par>
                                <p:cTn id="13" presetID="10" presetClass="entr" presetSubtype="0" fill="hold" grpId="0" nodeType="afterEffect">
                                  <p:stCondLst>
                                    <p:cond delay="200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2000"/>
                                        <p:tgtEl>
                                          <p:spTgt spid="39"/>
                                        </p:tgtEl>
                                      </p:cBhvr>
                                    </p:animEffect>
                                  </p:childTnLst>
                                </p:cTn>
                              </p:par>
                            </p:childTnLst>
                          </p:cTn>
                        </p:par>
                        <p:par>
                          <p:cTn id="16" fill="hold">
                            <p:stCondLst>
                              <p:cond delay="12000"/>
                            </p:stCondLst>
                            <p:childTnLst>
                              <p:par>
                                <p:cTn id="17" presetID="10" presetClass="entr" presetSubtype="0" fill="hold" grpId="0" nodeType="afterEffect">
                                  <p:stCondLst>
                                    <p:cond delay="30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3000"/>
                                        <p:tgtEl>
                                          <p:spTgt spid="41"/>
                                        </p:tgtEl>
                                      </p:cBhvr>
                                    </p:animEffect>
                                  </p:childTnLst>
                                </p:cTn>
                              </p:par>
                            </p:childTnLst>
                          </p:cTn>
                        </p:par>
                        <p:par>
                          <p:cTn id="20" fill="hold">
                            <p:stCondLst>
                              <p:cond delay="18000"/>
                            </p:stCondLst>
                            <p:childTnLst>
                              <p:par>
                                <p:cTn id="21" presetID="10" presetClass="entr" presetSubtype="0" fill="hold" grpId="0" nodeType="afterEffect">
                                  <p:stCondLst>
                                    <p:cond delay="200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2000"/>
                                        <p:tgtEl>
                                          <p:spTgt spid="42"/>
                                        </p:tgtEl>
                                      </p:cBhvr>
                                    </p:animEffect>
                                  </p:childTnLst>
                                </p:cTn>
                              </p:par>
                            </p:childTnLst>
                          </p:cTn>
                        </p:par>
                        <p:par>
                          <p:cTn id="24" fill="hold">
                            <p:stCondLst>
                              <p:cond delay="22000"/>
                            </p:stCondLst>
                            <p:childTnLst>
                              <p:par>
                                <p:cTn id="25" presetID="10" presetClass="entr" presetSubtype="0" fill="hold" grpId="0" nodeType="afterEffect">
                                  <p:stCondLst>
                                    <p:cond delay="5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0"/>
                                        <p:tgtEl>
                                          <p:spTgt spid="44"/>
                                        </p:tgtEl>
                                      </p:cBhvr>
                                    </p:animEffect>
                                  </p:childTnLst>
                                </p:cTn>
                              </p:par>
                            </p:childTnLst>
                          </p:cTn>
                        </p:par>
                        <p:par>
                          <p:cTn id="28" fill="hold">
                            <p:stCondLst>
                              <p:cond delay="32000"/>
                            </p:stCondLst>
                            <p:childTnLst>
                              <p:par>
                                <p:cTn id="29" presetID="10" presetClass="entr" presetSubtype="0" fill="hold" grpId="0" nodeType="afterEffect">
                                  <p:stCondLst>
                                    <p:cond delay="400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4000"/>
                                        <p:tgtEl>
                                          <p:spTgt spid="45"/>
                                        </p:tgtEl>
                                      </p:cBhvr>
                                    </p:animEffect>
                                  </p:childTnLst>
                                </p:cTn>
                              </p:par>
                            </p:childTnLst>
                          </p:cTn>
                        </p:par>
                        <p:par>
                          <p:cTn id="32" fill="hold">
                            <p:stCondLst>
                              <p:cond delay="40000"/>
                            </p:stCondLst>
                            <p:childTnLst>
                              <p:par>
                                <p:cTn id="33" presetID="10" presetClass="entr" presetSubtype="0" fill="hold" grpId="0" nodeType="afterEffect">
                                  <p:stCondLst>
                                    <p:cond delay="1375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13750"/>
                                        <p:tgtEl>
                                          <p:spTgt spid="46"/>
                                        </p:tgtEl>
                                      </p:cBhvr>
                                    </p:animEffect>
                                  </p:childTnLst>
                                </p:cTn>
                              </p:par>
                            </p:childTnLst>
                          </p:cTn>
                        </p:par>
                        <p:par>
                          <p:cTn id="36" fill="hold">
                            <p:stCondLst>
                              <p:cond delay="67500"/>
                            </p:stCondLst>
                            <p:childTnLst>
                              <p:par>
                                <p:cTn id="37" presetID="10" presetClass="entr" presetSubtype="0" fill="hold" grpId="0" nodeType="afterEffect">
                                  <p:stCondLst>
                                    <p:cond delay="200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2000"/>
                                        <p:tgtEl>
                                          <p:spTgt spid="48"/>
                                        </p:tgtEl>
                                      </p:cBhvr>
                                    </p:animEffect>
                                  </p:childTnLst>
                                </p:cTn>
                              </p:par>
                            </p:childTnLst>
                          </p:cTn>
                        </p:par>
                        <p:par>
                          <p:cTn id="40" fill="hold">
                            <p:stCondLst>
                              <p:cond delay="71500"/>
                            </p:stCondLst>
                            <p:childTnLst>
                              <p:par>
                                <p:cTn id="41" presetID="10" presetClass="entr" presetSubtype="0" fill="hold" grpId="0" nodeType="afterEffect">
                                  <p:stCondLst>
                                    <p:cond delay="800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8000"/>
                                        <p:tgtEl>
                                          <p:spTgt spid="50"/>
                                        </p:tgtEl>
                                      </p:cBhvr>
                                    </p:animEffect>
                                  </p:childTnLst>
                                </p:cTn>
                              </p:par>
                            </p:childTnLst>
                          </p:cTn>
                        </p:par>
                        <p:par>
                          <p:cTn id="44" fill="hold">
                            <p:stCondLst>
                              <p:cond delay="87500"/>
                            </p:stCondLst>
                            <p:childTnLst>
                              <p:par>
                                <p:cTn id="45" presetID="10" presetClass="entr" presetSubtype="0" fill="hold" grpId="0" nodeType="afterEffect">
                                  <p:stCondLst>
                                    <p:cond delay="900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9000"/>
                                        <p:tgtEl>
                                          <p:spTgt spid="52"/>
                                        </p:tgtEl>
                                      </p:cBhvr>
                                    </p:animEffect>
                                  </p:childTnLst>
                                </p:cTn>
                              </p:par>
                            </p:childTnLst>
                          </p:cTn>
                        </p:par>
                        <p:par>
                          <p:cTn id="48" fill="hold">
                            <p:stCondLst>
                              <p:cond delay="105500"/>
                            </p:stCondLst>
                            <p:childTnLst>
                              <p:par>
                                <p:cTn id="49" presetID="10" presetClass="entr" presetSubtype="0" fill="hold" grpId="0" nodeType="afterEffect">
                                  <p:stCondLst>
                                    <p:cond delay="700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7000"/>
                                        <p:tgtEl>
                                          <p:spTgt spid="53"/>
                                        </p:tgtEl>
                                      </p:cBhvr>
                                    </p:animEffect>
                                  </p:childTnLst>
                                </p:cTn>
                              </p:par>
                            </p:childTnLst>
                          </p:cTn>
                        </p:par>
                        <p:par>
                          <p:cTn id="52" fill="hold">
                            <p:stCondLst>
                              <p:cond delay="119500"/>
                            </p:stCondLst>
                            <p:childTnLst>
                              <p:par>
                                <p:cTn id="53" presetID="10" presetClass="entr" presetSubtype="0" fill="hold" grpId="0" nodeType="afterEffect">
                                  <p:stCondLst>
                                    <p:cond delay="1500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15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9" grpId="0" animBg="1"/>
      <p:bldP spid="41" grpId="0" animBg="1"/>
      <p:bldP spid="42" grpId="0" animBg="1"/>
      <p:bldP spid="44" grpId="0" animBg="1"/>
      <p:bldP spid="45" grpId="0" animBg="1"/>
      <p:bldP spid="46" grpId="0" animBg="1"/>
      <p:bldP spid="48" grpId="0" animBg="1"/>
      <p:bldP spid="50" grpId="0" animBg="1"/>
      <p:bldP spid="52" grpId="0" animBg="1"/>
      <p:bldP spid="53" grpId="0" animBg="1"/>
      <p:bldP spid="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innovativegames.net/blog/wp-content/uploads/2009/05/di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mullicanc\AppData\Local\Microsoft\Windows\Temporary Internet Files\Content.IE5\GZZ2IIHK\MC900438125[1].wmf"/>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521986" y="2993802"/>
            <a:ext cx="2289854" cy="20061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5235" y="199130"/>
            <a:ext cx="381000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latin typeface="Aharoni" pitchFamily="2" charset="-79"/>
                <a:cs typeface="Aharoni" pitchFamily="2" charset="-79"/>
              </a:rPr>
              <a:t>Once Larry finished speaking, acid rain started falling from the sky!! Numerous bacteria friends were dying.</a:t>
            </a:r>
            <a:r>
              <a:rPr lang="en-US" dirty="0" smtClean="0">
                <a:solidFill>
                  <a:schemeClr val="bg1"/>
                </a:solidFill>
                <a:latin typeface="Aharoni" pitchFamily="2" charset="-79"/>
                <a:cs typeface="Aharoni" pitchFamily="2" charset="-79"/>
              </a:rPr>
              <a:t>.</a:t>
            </a:r>
            <a:endParaRPr lang="en-US" dirty="0">
              <a:solidFill>
                <a:schemeClr val="bg1"/>
              </a:solidFill>
              <a:latin typeface="Aharoni" pitchFamily="2" charset="-79"/>
              <a:cs typeface="Aharoni" pitchFamily="2" charset="-79"/>
            </a:endParaRPr>
          </a:p>
        </p:txBody>
      </p:sp>
      <p:pic>
        <p:nvPicPr>
          <p:cNvPr id="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91414">
            <a:off x="6116183" y="3729340"/>
            <a:ext cx="1237117" cy="116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54869">
            <a:off x="4243793" y="4675042"/>
            <a:ext cx="1183551" cy="111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62268">
            <a:off x="3015614" y="5256556"/>
            <a:ext cx="1099186" cy="733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3999" y="3847540"/>
            <a:ext cx="355049" cy="33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95029">
            <a:off x="120254" y="4764540"/>
            <a:ext cx="1204019" cy="113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C:\Users\mullicanc\AppData\Local\Microsoft\Windows\Temporary Internet Files\Content.IE5\GZZ2IIHK\MC900438125[1].wmf"/>
          <p:cNvPicPr>
            <a:picLocks noChangeAspect="1" noChangeArrowheads="1"/>
          </p:cNvPicPr>
          <p:nvPr/>
        </p:nvPicPr>
        <p:blipFill>
          <a:blip r:embed="rId3" cstate="print">
            <a:duotone>
              <a:prstClr val="black"/>
              <a:srgbClr val="EF29D7">
                <a:tint val="45000"/>
                <a:satMod val="400000"/>
              </a:srgbClr>
            </a:duotone>
            <a:extLst>
              <a:ext uri="{28A0092B-C50C-407E-A947-70E740481C1C}">
                <a14:useLocalDpi xmlns:a14="http://schemas.microsoft.com/office/drawing/2010/main" val="0"/>
              </a:ext>
            </a:extLst>
          </a:blip>
          <a:srcRect/>
          <a:stretch>
            <a:fillRect/>
          </a:stretch>
        </p:blipFill>
        <p:spPr bwMode="auto">
          <a:xfrm>
            <a:off x="30480" y="3043687"/>
            <a:ext cx="2020056" cy="17697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http://sp.rpcs.org/rpcsweb/home/upperschool/sga/website%20graphics/rpc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8740" y="0"/>
            <a:ext cx="4565260" cy="27336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mullicanc\AppData\Local\Microsoft\Windows\Temporary Internet Files\Content.IE5\GZZ2IIHK\MC90043812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5275" y="3596645"/>
            <a:ext cx="1334634" cy="1169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13463" y="5341828"/>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25456">
            <a:off x="7353300" y="3088954"/>
            <a:ext cx="681262" cy="64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9933" y="4838364"/>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30055">
            <a:off x="1756342" y="4999957"/>
            <a:ext cx="605858"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8709" y="5895307"/>
            <a:ext cx="742694" cy="69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63899">
            <a:off x="2362200" y="5591053"/>
            <a:ext cx="789803" cy="110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96542" y="4552282"/>
            <a:ext cx="4762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64103" y="5990317"/>
            <a:ext cx="655936" cy="61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3161" y="5850584"/>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42961" y="2725845"/>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52100">
            <a:off x="4691143" y="2779056"/>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 y="5796698"/>
            <a:ext cx="952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descr="C:\Program Files\Microsoft Office\MEDIA\CAGCAT10\j0293828.wmf"/>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1771" y="703562"/>
            <a:ext cx="4363720" cy="459232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91173" y="2410505"/>
            <a:ext cx="1321851"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dirty="0" smtClean="0">
                <a:solidFill>
                  <a:srgbClr val="000000"/>
                </a:solidFill>
              </a:rPr>
              <a:t>Mama Margaret</a:t>
            </a:r>
            <a:endParaRPr lang="en-US" dirty="0">
              <a:solidFill>
                <a:srgbClr val="000000"/>
              </a:solidFill>
            </a:endParaRPr>
          </a:p>
        </p:txBody>
      </p:sp>
      <p:sp>
        <p:nvSpPr>
          <p:cNvPr id="30" name="TextBox 29"/>
          <p:cNvSpPr txBox="1"/>
          <p:nvPr/>
        </p:nvSpPr>
        <p:spPr>
          <a:xfrm>
            <a:off x="1641358" y="2981305"/>
            <a:ext cx="132185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solidFill>
                  <a:srgbClr val="000000"/>
                </a:solidFill>
              </a:rPr>
              <a:t>Baby Bobby</a:t>
            </a:r>
            <a:endParaRPr lang="en-US" dirty="0">
              <a:solidFill>
                <a:srgbClr val="000000"/>
              </a:solidFill>
            </a:endParaRPr>
          </a:p>
        </p:txBody>
      </p:sp>
      <p:sp>
        <p:nvSpPr>
          <p:cNvPr id="35" name="TextBox 34"/>
          <p:cNvSpPr txBox="1"/>
          <p:nvPr/>
        </p:nvSpPr>
        <p:spPr>
          <a:xfrm>
            <a:off x="2963209" y="2549005"/>
            <a:ext cx="1321851" cy="369332"/>
          </a:xfrm>
          <a:prstGeom prst="rect">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dirty="0" smtClean="0">
                <a:solidFill>
                  <a:srgbClr val="000000"/>
                </a:solidFill>
              </a:rPr>
              <a:t>Papa Peter</a:t>
            </a:r>
            <a:endParaRPr lang="en-US" dirty="0">
              <a:solidFill>
                <a:srgbClr val="000000"/>
              </a:solidFill>
            </a:endParaRPr>
          </a:p>
        </p:txBody>
      </p:sp>
    </p:spTree>
    <p:extLst>
      <p:ext uri="{BB962C8B-B14F-4D97-AF65-F5344CB8AC3E}">
        <p14:creationId xmlns:p14="http://schemas.microsoft.com/office/powerpoint/2010/main" val="3089425710"/>
      </p:ext>
    </p:extLst>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1000"/>
                                  </p:stCondLst>
                                  <p:childTnLst>
                                    <p:animRot by="120000">
                                      <p:cBhvr>
                                        <p:cTn id="6" dur="600" fill="hold">
                                          <p:stCondLst>
                                            <p:cond delay="0"/>
                                          </p:stCondLst>
                                        </p:cTn>
                                        <p:tgtEl>
                                          <p:spTgt spid="31"/>
                                        </p:tgtEl>
                                        <p:attrNameLst>
                                          <p:attrName>r</p:attrName>
                                        </p:attrNameLst>
                                      </p:cBhvr>
                                    </p:animRot>
                                    <p:animRot by="-240000">
                                      <p:cBhvr>
                                        <p:cTn id="7" dur="1200" fill="hold">
                                          <p:stCondLst>
                                            <p:cond delay="1200"/>
                                          </p:stCondLst>
                                        </p:cTn>
                                        <p:tgtEl>
                                          <p:spTgt spid="31"/>
                                        </p:tgtEl>
                                        <p:attrNameLst>
                                          <p:attrName>r</p:attrName>
                                        </p:attrNameLst>
                                      </p:cBhvr>
                                    </p:animRot>
                                    <p:animRot by="240000">
                                      <p:cBhvr>
                                        <p:cTn id="8" dur="1200" fill="hold">
                                          <p:stCondLst>
                                            <p:cond delay="2400"/>
                                          </p:stCondLst>
                                        </p:cTn>
                                        <p:tgtEl>
                                          <p:spTgt spid="31"/>
                                        </p:tgtEl>
                                        <p:attrNameLst>
                                          <p:attrName>r</p:attrName>
                                        </p:attrNameLst>
                                      </p:cBhvr>
                                    </p:animRot>
                                    <p:animRot by="-240000">
                                      <p:cBhvr>
                                        <p:cTn id="9" dur="1200" fill="hold">
                                          <p:stCondLst>
                                            <p:cond delay="3600"/>
                                          </p:stCondLst>
                                        </p:cTn>
                                        <p:tgtEl>
                                          <p:spTgt spid="31"/>
                                        </p:tgtEl>
                                        <p:attrNameLst>
                                          <p:attrName>r</p:attrName>
                                        </p:attrNameLst>
                                      </p:cBhvr>
                                    </p:animRot>
                                    <p:animRot by="120000">
                                      <p:cBhvr>
                                        <p:cTn id="10" dur="1200" fill="hold">
                                          <p:stCondLst>
                                            <p:cond delay="480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http://www.salmonellablog.com/biology_la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370672"/>
            <a:ext cx="457200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r>
              <a:rPr lang="en-US" b="1" dirty="0" smtClean="0">
                <a:solidFill>
                  <a:schemeClr val="bg1"/>
                </a:solidFill>
              </a:rPr>
              <a:t>Bobby was scared and did not know what to do. So, he used his telepathic ways to channel the best in the business, the ace team RPCS, to get to the bottom of the acid rain problem.</a:t>
            </a:r>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8389" y="2160563"/>
            <a:ext cx="1752600" cy="45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1983" y="2133600"/>
            <a:ext cx="1752600" cy="455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6416" y="2160563"/>
            <a:ext cx="1761309" cy="459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2133600"/>
            <a:ext cx="1752600" cy="45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2" name="TextBox 2111"/>
          <p:cNvSpPr txBox="1"/>
          <p:nvPr/>
        </p:nvSpPr>
        <p:spPr>
          <a:xfrm>
            <a:off x="457200" y="1656415"/>
            <a:ext cx="160020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b="1" dirty="0" smtClean="0">
                <a:solidFill>
                  <a:srgbClr val="0070C0"/>
                </a:solidFill>
              </a:rPr>
              <a:t>Susan</a:t>
            </a:r>
            <a:endParaRPr lang="en-US" b="1" dirty="0">
              <a:solidFill>
                <a:srgbClr val="0070C0"/>
              </a:solidFill>
            </a:endParaRPr>
          </a:p>
        </p:txBody>
      </p:sp>
      <p:sp>
        <p:nvSpPr>
          <p:cNvPr id="98" name="TextBox 97"/>
          <p:cNvSpPr txBox="1"/>
          <p:nvPr/>
        </p:nvSpPr>
        <p:spPr>
          <a:xfrm>
            <a:off x="2936966" y="1656415"/>
            <a:ext cx="160020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b="1" dirty="0" smtClean="0">
                <a:solidFill>
                  <a:srgbClr val="0070C0"/>
                </a:solidFill>
              </a:rPr>
              <a:t>Jamie</a:t>
            </a:r>
            <a:endParaRPr lang="en-US" b="1" dirty="0">
              <a:solidFill>
                <a:srgbClr val="0070C0"/>
              </a:solidFill>
            </a:endParaRPr>
          </a:p>
        </p:txBody>
      </p:sp>
      <p:sp>
        <p:nvSpPr>
          <p:cNvPr id="99" name="TextBox 98"/>
          <p:cNvSpPr txBox="1"/>
          <p:nvPr/>
        </p:nvSpPr>
        <p:spPr>
          <a:xfrm>
            <a:off x="7304313" y="1604606"/>
            <a:ext cx="160020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b="1" dirty="0" smtClean="0">
                <a:solidFill>
                  <a:srgbClr val="0070C0"/>
                </a:solidFill>
              </a:rPr>
              <a:t>Claire</a:t>
            </a:r>
            <a:endParaRPr lang="en-US" b="1" dirty="0">
              <a:solidFill>
                <a:srgbClr val="0070C0"/>
              </a:solidFill>
            </a:endParaRPr>
          </a:p>
        </p:txBody>
      </p:sp>
      <p:sp>
        <p:nvSpPr>
          <p:cNvPr id="100" name="TextBox 99"/>
          <p:cNvSpPr txBox="1"/>
          <p:nvPr/>
        </p:nvSpPr>
        <p:spPr>
          <a:xfrm>
            <a:off x="5220789" y="1613484"/>
            <a:ext cx="160020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b="1" dirty="0" smtClean="0">
                <a:solidFill>
                  <a:srgbClr val="0070C0"/>
                </a:solidFill>
              </a:rPr>
              <a:t>Kendra</a:t>
            </a:r>
            <a:endParaRPr lang="en-US" b="1" dirty="0">
              <a:solidFill>
                <a:srgbClr val="0070C0"/>
              </a:solidFill>
            </a:endParaRPr>
          </a:p>
        </p:txBody>
      </p:sp>
      <p:sp>
        <p:nvSpPr>
          <p:cNvPr id="2" name="Oval 1"/>
          <p:cNvSpPr/>
          <p:nvPr/>
        </p:nvSpPr>
        <p:spPr>
          <a:xfrm>
            <a:off x="5562600" y="0"/>
            <a:ext cx="3455125" cy="13716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smtClean="0">
                <a:solidFill>
                  <a:srgbClr val="000000"/>
                </a:solidFill>
              </a:rPr>
              <a:t>MEET THE MEMBERS OF THE ACE TEAM RPCS!!</a:t>
            </a:r>
            <a:endParaRPr lang="en-US" b="1" dirty="0">
              <a:solidFill>
                <a:srgbClr val="000000"/>
              </a:solidFill>
            </a:endParaRPr>
          </a:p>
        </p:txBody>
      </p:sp>
      <p:pic>
        <p:nvPicPr>
          <p:cNvPr id="4" name="Andrea Bocelli - Con Te Partiro (English lyrics translat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2400" y="6248400"/>
            <a:ext cx="609600" cy="609600"/>
          </a:xfrm>
          <a:prstGeom prst="rect">
            <a:avLst/>
          </a:prstGeom>
        </p:spPr>
      </p:pic>
    </p:spTree>
    <p:extLst>
      <p:ext uri="{BB962C8B-B14F-4D97-AF65-F5344CB8AC3E}">
        <p14:creationId xmlns:p14="http://schemas.microsoft.com/office/powerpoint/2010/main" val="1407483494"/>
      </p:ext>
    </p:extLst>
  </p:cSld>
  <p:clrMapOvr>
    <a:masterClrMapping/>
  </p:clrMapOvr>
  <mc:AlternateContent xmlns:mc="http://schemas.openxmlformats.org/markup-compatibility/2006" xmlns:p14="http://schemas.microsoft.com/office/powerpoint/2010/main">
    <mc:Choice Requires="p14">
      <p:transition spd="slow" p14:dur="4000" advClick="0" advTm="16000">
        <p14:vortex dir="r"/>
      </p:transition>
    </mc:Choice>
    <mc:Fallback xmlns="">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80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childTnLst>
                          </p:cTn>
                        </p:par>
                        <p:par>
                          <p:cTn id="8" fill="hold">
                            <p:stCondLst>
                              <p:cond delay="9500"/>
                            </p:stCondLst>
                            <p:childTnLst>
                              <p:par>
                                <p:cTn id="9" presetID="1" presetClass="mediacall" presetSubtype="0" fill="hold" nodeType="after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1"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http://www.salmonellablog.com/biology_l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amazingrust.com/experiments/background_knowledge/Images/Nitric_Acid-b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7514" y="96932"/>
            <a:ext cx="2895600" cy="676106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9316" y="96932"/>
            <a:ext cx="3154134" cy="676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5">
            <p14:nvContentPartPr>
              <p14:cNvPr id="18" name="Ink 17"/>
              <p14:cNvContentPartPr/>
              <p14:nvPr/>
            </p14:nvContentPartPr>
            <p14:xfrm>
              <a:off x="4483389" y="4611651"/>
              <a:ext cx="903600" cy="29520"/>
            </p14:xfrm>
          </p:contentPart>
        </mc:Choice>
        <mc:Fallback xmlns="">
          <p:pic>
            <p:nvPicPr>
              <p:cNvPr id="18" name="Ink 17"/>
              <p:cNvPicPr/>
              <p:nvPr/>
            </p:nvPicPr>
            <p:blipFill>
              <a:blip r:embed="rId8"/>
              <a:stretch>
                <a:fillRect/>
              </a:stretch>
            </p:blipFill>
            <p:spPr>
              <a:xfrm>
                <a:off x="4441269" y="4471971"/>
                <a:ext cx="1020600" cy="308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p14:cNvContentPartPr/>
              <p14:nvPr/>
            </p14:nvContentPartPr>
            <p14:xfrm>
              <a:off x="6924549" y="3448491"/>
              <a:ext cx="911880" cy="72360"/>
            </p14:xfrm>
          </p:contentPart>
        </mc:Choice>
        <mc:Fallback xmlns="">
          <p:pic>
            <p:nvPicPr>
              <p:cNvPr id="19" name="Ink 18"/>
              <p:cNvPicPr/>
              <p:nvPr/>
            </p:nvPicPr>
            <p:blipFill>
              <a:blip r:embed="rId10"/>
              <a:stretch>
                <a:fillRect/>
              </a:stretch>
            </p:blipFill>
            <p:spPr>
              <a:xfrm>
                <a:off x="6899709" y="3321051"/>
                <a:ext cx="1014840" cy="356400"/>
              </a:xfrm>
              <a:prstGeom prst="rect">
                <a:avLst/>
              </a:prstGeom>
            </p:spPr>
          </p:pic>
        </mc:Fallback>
      </mc:AlternateContent>
      <p:sp>
        <p:nvSpPr>
          <p:cNvPr id="25" name="TextBox 4"/>
          <p:cNvSpPr txBox="1"/>
          <p:nvPr/>
        </p:nvSpPr>
        <p:spPr>
          <a:xfrm>
            <a:off x="26126" y="1635713"/>
            <a:ext cx="2971800" cy="203132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a:spcBef>
                <a:spcPts val="0"/>
              </a:spcBef>
              <a:spcAft>
                <a:spcPts val="0"/>
              </a:spcAft>
            </a:pPr>
            <a:r>
              <a:rPr lang="en-US" sz="1800" b="1" kern="1200" dirty="0">
                <a:solidFill>
                  <a:schemeClr val="bg1"/>
                </a:solidFill>
                <a:effectLst/>
                <a:latin typeface="Calibri"/>
                <a:ea typeface="SimSun"/>
                <a:cs typeface="Times New Roman"/>
              </a:rPr>
              <a:t>After doing some research, the girls from </a:t>
            </a:r>
            <a:r>
              <a:rPr lang="en-US" b="1" dirty="0" smtClean="0">
                <a:solidFill>
                  <a:schemeClr val="bg1"/>
                </a:solidFill>
                <a:latin typeface="Calibri"/>
                <a:ea typeface="SimSun"/>
                <a:cs typeface="Times New Roman"/>
              </a:rPr>
              <a:t>the </a:t>
            </a:r>
            <a:r>
              <a:rPr lang="en-US" sz="1800" b="1" kern="1200" dirty="0" smtClean="0">
                <a:solidFill>
                  <a:schemeClr val="bg1"/>
                </a:solidFill>
                <a:effectLst/>
                <a:latin typeface="Calibri"/>
                <a:ea typeface="SimSun"/>
                <a:cs typeface="Times New Roman"/>
              </a:rPr>
              <a:t>ace </a:t>
            </a:r>
            <a:r>
              <a:rPr lang="en-US" sz="1800" b="1" kern="1200" dirty="0">
                <a:solidFill>
                  <a:schemeClr val="bg1"/>
                </a:solidFill>
                <a:effectLst/>
                <a:latin typeface="Calibri"/>
                <a:ea typeface="SimSun"/>
                <a:cs typeface="Times New Roman"/>
              </a:rPr>
              <a:t>team RPCS decided that the problem facing Bobby and his friends was either the sulfuric acid or nitric acid in acid rain. </a:t>
            </a:r>
            <a:endParaRPr lang="en-US" sz="1200" dirty="0">
              <a:solidFill>
                <a:schemeClr val="bg1"/>
              </a:solidFill>
              <a:effectLst/>
              <a:latin typeface="Times New Roman"/>
              <a:ea typeface="SimSun"/>
            </a:endParaRPr>
          </a:p>
        </p:txBody>
      </p:sp>
      <p:sp>
        <p:nvSpPr>
          <p:cNvPr id="26" name="TextBox 25"/>
          <p:cNvSpPr txBox="1"/>
          <p:nvPr/>
        </p:nvSpPr>
        <p:spPr>
          <a:xfrm>
            <a:off x="3657682" y="838200"/>
            <a:ext cx="2209717"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b="1" dirty="0" smtClean="0">
                <a:solidFill>
                  <a:srgbClr val="000000"/>
                </a:solidFill>
              </a:rPr>
              <a:t>SULFURIC ACID</a:t>
            </a:r>
            <a:endParaRPr lang="en-US" b="1" dirty="0">
              <a:solidFill>
                <a:srgbClr val="000000"/>
              </a:solidFill>
            </a:endParaRPr>
          </a:p>
        </p:txBody>
      </p:sp>
      <p:sp>
        <p:nvSpPr>
          <p:cNvPr id="31" name="TextBox 30"/>
          <p:cNvSpPr txBox="1"/>
          <p:nvPr/>
        </p:nvSpPr>
        <p:spPr>
          <a:xfrm>
            <a:off x="6580455" y="838200"/>
            <a:ext cx="2209717"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b="1" dirty="0" smtClean="0">
                <a:solidFill>
                  <a:srgbClr val="000000"/>
                </a:solidFill>
              </a:rPr>
              <a:t>NITRIC</a:t>
            </a:r>
            <a:r>
              <a:rPr lang="en-US" b="1" dirty="0" smtClean="0"/>
              <a:t> </a:t>
            </a:r>
            <a:r>
              <a:rPr lang="en-US" b="1" dirty="0" smtClean="0">
                <a:solidFill>
                  <a:srgbClr val="000000"/>
                </a:solidFill>
              </a:rPr>
              <a:t>ACID</a:t>
            </a:r>
            <a:endParaRPr lang="en-US" b="1" dirty="0">
              <a:solidFill>
                <a:srgbClr val="000000"/>
              </a:solidFill>
            </a:endParaRPr>
          </a:p>
        </p:txBody>
      </p:sp>
    </p:spTree>
    <p:extLst>
      <p:ext uri="{BB962C8B-B14F-4D97-AF65-F5344CB8AC3E}">
        <p14:creationId xmlns:p14="http://schemas.microsoft.com/office/powerpoint/2010/main" val="350102012"/>
      </p:ext>
    </p:extLst>
  </p:cSld>
  <p:clrMapOvr>
    <a:masterClrMapping/>
  </p:clrMapOvr>
  <mc:AlternateContent xmlns:mc="http://schemas.openxmlformats.org/markup-compatibility/2006" xmlns:p14="http://schemas.microsoft.com/office/powerpoint/2010/main">
    <mc:Choice Requires="p14">
      <p:transition spd="slow" p14:dur="2500" advClick="0" advTm="12000">
        <p:checker/>
      </p:transition>
    </mc:Choice>
    <mc:Fallback xmlns="">
      <p:transition spd="slow" advClick="0" advTm="12000">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descr="http://www.innovativegames.net/blog/wp-content/uploads/2009/05/di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381000"/>
            <a:ext cx="9159240" cy="91592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 y="228600"/>
            <a:ext cx="2971800" cy="286232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b="1" dirty="0">
                <a:solidFill>
                  <a:schemeClr val="bg1"/>
                </a:solidFill>
              </a:rPr>
              <a:t>The girls then hypothesized that sulfuric acid, an element in acid rain, was the culprit.  They thought it was this that specifically lowered the pH levels making it more acidic.  They also thought that the sulfuric acid decreased the number of bacteria. </a:t>
            </a:r>
            <a:endParaRPr lang="en-US" dirty="0">
              <a:solidFill>
                <a:schemeClr val="bg1"/>
              </a:solidFill>
            </a:endParaRPr>
          </a:p>
          <a:p>
            <a:endParaRPr lang="en-US" b="1" dirty="0">
              <a:solidFill>
                <a:schemeClr val="bg1"/>
              </a:solidFill>
            </a:endParaRPr>
          </a:p>
        </p:txBody>
      </p:sp>
      <p:pic>
        <p:nvPicPr>
          <p:cNvPr id="7" name="Picture 9" descr="C:\Users\mullicanc\AppData\Local\Microsoft\Windows\Temporary Internet Files\Content.IE5\3EYZH2XD\MC90043591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286000"/>
            <a:ext cx="7906982" cy="4259568"/>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7"/>
          <p:cNvSpPr/>
          <p:nvPr/>
        </p:nvSpPr>
        <p:spPr>
          <a:xfrm rot="1115566">
            <a:off x="6057520" y="2191791"/>
            <a:ext cx="2590800" cy="2209800"/>
          </a:xfrm>
          <a:prstGeom prst="wedgeEllipse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smtClean="0">
                <a:solidFill>
                  <a:srgbClr val="000000"/>
                </a:solidFill>
              </a:rPr>
              <a:t>I AM SULFURIC ACID! MWUAHAHA!!!!!</a:t>
            </a:r>
            <a:endParaRPr lang="en-US" b="1" dirty="0">
              <a:solidFill>
                <a:srgbClr val="000000"/>
              </a:solidFill>
            </a:endParaRPr>
          </a:p>
        </p:txBody>
      </p:sp>
      <p:pic>
        <p:nvPicPr>
          <p:cNvPr id="5122" name="Picture 2" descr="C:\Users\radovs\AppData\Local\Microsoft\Windows\Temporary Internet Files\Content.IE5\4VLXR0A1\MC900445021[1].jpg"/>
          <p:cNvPicPr>
            <a:picLocks noChangeAspect="1" noChangeArrowheads="1"/>
          </p:cNvPicPr>
          <p:nvPr/>
        </p:nvPicPr>
        <p:blipFill>
          <a:blip r:embed="rId4" cstate="print">
            <a:duotone>
              <a:prstClr val="black"/>
              <a:srgbClr val="00B0F0">
                <a:tint val="45000"/>
                <a:satMod val="400000"/>
              </a:srgbClr>
            </a:duotone>
            <a:extLst>
              <a:ext uri="{28A0092B-C50C-407E-A947-70E740481C1C}">
                <a14:useLocalDpi xmlns:a14="http://schemas.microsoft.com/office/drawing/2010/main" val="0"/>
              </a:ext>
            </a:extLst>
          </a:blip>
          <a:srcRect/>
          <a:stretch>
            <a:fillRect/>
          </a:stretch>
        </p:blipFill>
        <p:spPr bwMode="auto">
          <a:xfrm>
            <a:off x="91440" y="4719939"/>
            <a:ext cx="1584960" cy="20524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radovs\AppData\Local\Microsoft\Windows\Temporary Internet Files\Content.IE5\4VLXR0A1\MC900445021[1].jpg"/>
          <p:cNvPicPr>
            <a:picLocks noChangeAspect="1" noChangeArrowheads="1"/>
          </p:cNvPicPr>
          <p:nvPr/>
        </p:nvPicPr>
        <p:blipFill>
          <a:blip r:embed="rId5" cstate="print">
            <a:duotone>
              <a:prstClr val="black"/>
              <a:srgbClr val="00B0F0">
                <a:tint val="45000"/>
                <a:satMod val="400000"/>
              </a:srgbClr>
            </a:duotone>
            <a:extLst>
              <a:ext uri="{28A0092B-C50C-407E-A947-70E740481C1C}">
                <a14:useLocalDpi xmlns:a14="http://schemas.microsoft.com/office/drawing/2010/main" val="0"/>
              </a:ext>
            </a:extLst>
          </a:blip>
          <a:srcRect/>
          <a:stretch>
            <a:fillRect/>
          </a:stretch>
        </p:blipFill>
        <p:spPr bwMode="auto">
          <a:xfrm>
            <a:off x="7020940" y="-130239"/>
            <a:ext cx="1758440" cy="2277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292971"/>
      </p:ext>
    </p:extLst>
  </p:cSld>
  <p:clrMapOvr>
    <a:masterClrMapping/>
  </p:clrMapOvr>
  <mc:AlternateContent xmlns:mc="http://schemas.openxmlformats.org/markup-compatibility/2006" xmlns:p14="http://schemas.microsoft.com/office/powerpoint/2010/main">
    <mc:Choice Requires="p14">
      <p:transition spd="slow" advClick="0" advTm="18000">
        <p14:flash/>
      </p:transition>
    </mc:Choice>
    <mc:Fallback xmlns="">
      <p:transition spd="slow" advClick="0" advTm="18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discsi\radovs$\Pictures\Soil Ecology Pic of Us\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172"/>
            <a:ext cx="45720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rediscsi\radovs$\Pictures\Soil Ecology Pic of Us\0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64228"/>
            <a:ext cx="4572000" cy="32937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discsi\radovs$\Pictures\Soil Ecology Pic of Us\0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64228"/>
            <a:ext cx="4572000" cy="32937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rediscsi\radovs$\Pictures\Soil Ecology Pic of Us\05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172"/>
            <a:ext cx="4572000" cy="3581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86100" y="1343695"/>
            <a:ext cx="2971800" cy="483209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b="1" dirty="0" smtClean="0">
                <a:solidFill>
                  <a:schemeClr val="bg1"/>
                </a:solidFill>
              </a:rPr>
              <a:t>The ace team RPCS then started to conduct their experiment. To begin, they labeled yellow flags to later mark the various squares of soil where acid was to be later put in. </a:t>
            </a:r>
            <a:endParaRPr lang="en-US" sz="2800" b="1" dirty="0">
              <a:solidFill>
                <a:schemeClr val="bg1"/>
              </a:solidFill>
            </a:endParaRPr>
          </a:p>
        </p:txBody>
      </p:sp>
    </p:spTree>
    <p:extLst>
      <p:ext uri="{BB962C8B-B14F-4D97-AF65-F5344CB8AC3E}">
        <p14:creationId xmlns:p14="http://schemas.microsoft.com/office/powerpoint/2010/main" val="2672489262"/>
      </p:ext>
    </p:extLst>
  </p:cSld>
  <p:clrMapOvr>
    <a:masterClrMapping/>
  </p:clrMapOvr>
  <mc:AlternateContent xmlns:mc="http://schemas.openxmlformats.org/markup-compatibility/2006" xmlns:p14="http://schemas.microsoft.com/office/powerpoint/2010/main">
    <mc:Choice Requires="p14">
      <p:transition spd="slow" p14:dur="3000" advClick="0" advTm="13000">
        <p14:shred/>
      </p:transition>
    </mc:Choice>
    <mc:Fallback xmlns="">
      <p:transition spd="slow" advClick="0" advTm="1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innovativegames.net/blog/wp-content/uploads/2009/05/di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381000"/>
            <a:ext cx="9159240" cy="91592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0" y="45076"/>
            <a:ext cx="3733800" cy="147732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b="1" dirty="0" smtClean="0">
                <a:solidFill>
                  <a:schemeClr val="bg1"/>
                </a:solidFill>
              </a:rPr>
              <a:t>So, they made a plan to conduct a series of tests, called serial dilutions and chemical tests on the soil before any acid was poured in the soil squares. </a:t>
            </a:r>
            <a:endParaRPr lang="en-US" b="1" dirty="0">
              <a:solidFill>
                <a:schemeClr val="bg1"/>
              </a:solidFill>
            </a:endParaRPr>
          </a:p>
        </p:txBody>
      </p:sp>
      <p:pic>
        <p:nvPicPr>
          <p:cNvPr id="1026" name="Picture 2" descr="C:\Users\mullicanc\AppData\Local\Microsoft\Windows\Temporary Internet Files\Content.Outlook\OS4HC0VY\078 (3)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976" y="1981200"/>
            <a:ext cx="4843904" cy="3632928"/>
          </a:xfrm>
          <a:prstGeom prst="rect">
            <a:avLst/>
          </a:prstGeom>
          <a:noFill/>
          <a:scene3d>
            <a:camera prst="perspectiveHeroicExtremeRightFacing"/>
            <a:lightRig rig="threePt" dir="t"/>
          </a:scene3d>
          <a:sp3d>
            <a:bevelT/>
          </a:sp3d>
          <a:extLst>
            <a:ext uri="{909E8E84-426E-40DD-AFC4-6F175D3DCCD1}">
              <a14:hiddenFill xmlns:a14="http://schemas.microsoft.com/office/drawing/2010/main">
                <a:solidFill>
                  <a:srgbClr val="FFFFFF"/>
                </a:solidFill>
              </a14:hiddenFill>
            </a:ext>
          </a:extLst>
        </p:spPr>
      </p:pic>
      <p:pic>
        <p:nvPicPr>
          <p:cNvPr id="1027" name="Picture 3" descr="C:\Users\mullicanc\AppData\Local\Microsoft\Windows\Temporary Internet Files\Content.Outlook\OS4HC0VY\079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7800" y="2623934"/>
            <a:ext cx="5130800" cy="3848100"/>
          </a:xfrm>
          <a:prstGeom prst="rect">
            <a:avLst/>
          </a:prstGeom>
          <a:noFill/>
          <a:scene3d>
            <a:camera prst="perspectiveContrastingLeftFacing"/>
            <a:lightRig rig="threePt" dir="t"/>
          </a:scene3d>
          <a:sp3d>
            <a:bevelT/>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rot="20784872">
            <a:off x="1268829" y="5807413"/>
            <a:ext cx="3146201" cy="400110"/>
          </a:xfrm>
          <a:prstGeom prst="rect">
            <a:avLst/>
          </a:prstGeom>
          <a:ln w="38100">
            <a:solidFill>
              <a:schemeClr val="bg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000" b="1" dirty="0" smtClean="0">
                <a:solidFill>
                  <a:srgbClr val="000000"/>
                </a:solidFill>
              </a:rPr>
              <a:t>Serial</a:t>
            </a:r>
            <a:r>
              <a:rPr lang="en-US" sz="2000" dirty="0" smtClean="0">
                <a:solidFill>
                  <a:srgbClr val="000000"/>
                </a:solidFill>
              </a:rPr>
              <a:t> </a:t>
            </a:r>
            <a:r>
              <a:rPr lang="en-US" sz="2000" b="1" dirty="0" smtClean="0">
                <a:solidFill>
                  <a:srgbClr val="000000"/>
                </a:solidFill>
              </a:rPr>
              <a:t>Dilutions</a:t>
            </a:r>
            <a:endParaRPr lang="en-US" sz="2000" b="1" dirty="0">
              <a:solidFill>
                <a:srgbClr val="000000"/>
              </a:solidFill>
            </a:endParaRPr>
          </a:p>
        </p:txBody>
      </p:sp>
      <p:sp>
        <p:nvSpPr>
          <p:cNvPr id="9" name="TextBox 8"/>
          <p:cNvSpPr txBox="1"/>
          <p:nvPr/>
        </p:nvSpPr>
        <p:spPr>
          <a:xfrm rot="321046">
            <a:off x="5725296" y="2001524"/>
            <a:ext cx="2936421"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000" b="1" dirty="0" smtClean="0">
                <a:solidFill>
                  <a:srgbClr val="000000"/>
                </a:solidFill>
              </a:rPr>
              <a:t>Chemical Tests</a:t>
            </a:r>
            <a:endParaRPr lang="en-US" sz="2000" b="1" dirty="0">
              <a:solidFill>
                <a:srgbClr val="000000"/>
              </a:solidFill>
            </a:endParaRPr>
          </a:p>
        </p:txBody>
      </p:sp>
    </p:spTree>
    <p:extLst>
      <p:ext uri="{BB962C8B-B14F-4D97-AF65-F5344CB8AC3E}">
        <p14:creationId xmlns:p14="http://schemas.microsoft.com/office/powerpoint/2010/main" val="1375639907"/>
      </p:ext>
    </p:extLst>
  </p:cSld>
  <p:clrMapOvr>
    <a:masterClrMapping/>
  </p:clrMapOvr>
  <mc:AlternateContent xmlns:mc="http://schemas.openxmlformats.org/markup-compatibility/2006" xmlns:p14="http://schemas.microsoft.com/office/powerpoint/2010/main">
    <mc:Choice Requires="p14">
      <p:transition spd="slow" p14:dur="1400" advClick="0" advTm="13000">
        <p14:ripple/>
      </p:transition>
    </mc:Choice>
    <mc:Fallback xmlns="">
      <p:transition spd="slow" advClick="0" advTm="13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2079</TotalTime>
  <Words>1059</Words>
  <Application>Microsoft Office PowerPoint</Application>
  <PresentationFormat>On-screen Show (4:3)</PresentationFormat>
  <Paragraphs>105</Paragraphs>
  <Slides>17</Slides>
  <Notes>0</Notes>
  <HiddenSlides>0</HiddenSlides>
  <MMClips>4</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Adjacency</vt:lpstr>
      <vt:lpstr>The Effects Of Acid Rain on Bacteria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Cited</vt:lpstr>
      <vt:lpstr>Pictures Cited Continued </vt:lpstr>
    </vt:vector>
  </TitlesOfParts>
  <Company>RPCS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Bacteria and pH affected by acid rain</dc:title>
  <dc:creator>Mullican, Claire</dc:creator>
  <cp:lastModifiedBy>Radov, Susan</cp:lastModifiedBy>
  <cp:revision>80</cp:revision>
  <dcterms:created xsi:type="dcterms:W3CDTF">2011-05-21T21:49:39Z</dcterms:created>
  <dcterms:modified xsi:type="dcterms:W3CDTF">2011-05-25T14:01:19Z</dcterms:modified>
</cp:coreProperties>
</file>