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73" r:id="rId5"/>
    <p:sldId id="274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301" r:id="rId15"/>
    <p:sldId id="264" r:id="rId16"/>
    <p:sldId id="265" r:id="rId17"/>
    <p:sldId id="266" r:id="rId18"/>
    <p:sldId id="267" r:id="rId19"/>
    <p:sldId id="268" r:id="rId20"/>
    <p:sldId id="269" r:id="rId21"/>
    <p:sldId id="294" r:id="rId22"/>
    <p:sldId id="271" r:id="rId23"/>
    <p:sldId id="292" r:id="rId24"/>
    <p:sldId id="279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5" r:id="rId33"/>
    <p:sldId id="300" r:id="rId34"/>
    <p:sldId id="297" r:id="rId35"/>
    <p:sldId id="299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00"/>
    <a:srgbClr val="3333CC"/>
    <a:srgbClr val="9900FF"/>
    <a:srgbClr val="66FFCC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547F-E562-4532-9A0C-841083F99AFB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21BB-CB8E-4069-A0B6-F866C431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0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CC25-0C93-44EE-BCF5-6C0CC68457E2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B951-BBB7-4372-BBAC-BDA89DE46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A6BB-6660-4FD5-A36C-2ABDDCAD3A2C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BF0F-ABB2-46D6-BE85-C4E43594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23F3-1433-4CC8-84AB-B4E3FB84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6290-0F88-40C7-9FCD-897A6F633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194B-C93E-414E-8146-022BCCD88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ACF3-E024-4B4B-8201-E1D77B5A4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5F60-3AB9-47B2-A7F9-906E998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D134-A43A-4460-98B5-3E979DD39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7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3491-7034-426A-9AF7-5F940FD83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5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6B9B-421D-4316-823A-C86B4772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D2FF-A5C5-444E-B3CB-6B65A68E1831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6889-0D63-49B1-B4EE-63983A226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9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9B64-C865-4D97-B952-029F303F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58A6-5557-46B7-BBD7-60F43332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0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6A10-F970-450D-BC44-E5FBC19D3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0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E2D5-D723-4E06-8A87-36E5121E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2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0DCF-EEEF-4864-8D81-0FA3D460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73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5357-EDCC-4D7F-B58B-1D4DE7D81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5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B574-D49F-43E8-B472-F4E3067F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8E28-B370-4E96-BC22-3B8EA675E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59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9B40-626E-4945-BE25-D2876238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2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AC72-504E-4F56-B690-905CB8C91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CD6B-0361-4831-A35C-ADD18F27248A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E8A4-8247-4328-99F0-35C512671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7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1380-C8E7-4DD2-99EF-B9122288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5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540FC-F29D-41C1-A7DC-607EB104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3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FEAD-0F7A-4257-A3E1-80F5F8FD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64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95C1-301C-44A7-AEAB-846D1F38E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0704-D43A-4233-8154-A57E5029EA36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BC06-1793-40CD-B884-01E7A3533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002-1642-45D4-8E3F-705CB21EDCA4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D692-D4C4-466C-AA2A-A880E18F8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139F-96CC-45B2-B980-F2F68EB99F1E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5FDB-DF13-476B-AFE7-74295154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EB00-8CD2-4DDD-9F07-CF09DD0FE11E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479A-A5FF-4DD8-B263-9D5342CD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A614-186F-4DB3-A074-F5697D9D1D2B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99CB-816B-4A5D-BCDE-8A925A920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DE28-4685-49CA-BA67-6E5CCAF913C3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4FB8-561F-4895-A025-DE3C668C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78BBC-7673-40D8-97BD-969B9466B465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C578A-0EB9-4A58-9A59-8643F0E68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89D8917-F0AD-4F50-8E0F-D02579C0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23FCBC1-3EC6-419E-A39F-554E601A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0.xml"/><Relationship Id="rId7" Type="http://schemas.openxmlformats.org/officeDocument/2006/relationships/image" Target="../media/image25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“The Little Things</a:t>
            </a:r>
            <a:br>
              <a:rPr lang="en-US" b="1"/>
            </a:br>
            <a:r>
              <a:rPr lang="en-US" b="1"/>
              <a:t>that Run the World”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105400"/>
            <a:ext cx="7086600" cy="1143000"/>
          </a:xfrm>
        </p:spPr>
        <p:txBody>
          <a:bodyPr/>
          <a:lstStyle/>
          <a:p>
            <a:r>
              <a:rPr lang="en-US" sz="2800" b="1" i="1" smtClean="0">
                <a:solidFill>
                  <a:srgbClr val="002060"/>
                </a:solidFill>
              </a:rPr>
              <a:t>Exploring the World of  Microecology</a:t>
            </a:r>
          </a:p>
          <a:p>
            <a:r>
              <a:rPr lang="en-US" sz="2800" smtClean="0">
                <a:solidFill>
                  <a:srgbClr val="002060"/>
                </a:solidFill>
              </a:rPr>
              <a:t>By David L. Brock</a:t>
            </a:r>
          </a:p>
        </p:txBody>
      </p:sp>
      <p:pic>
        <p:nvPicPr>
          <p:cNvPr id="4100" name="Picture 5" descr="MVC-0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littl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038600" y="5638800"/>
            <a:ext cx="5105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4:  allow sample(s) to sit for 7 hours at room temperature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3" descr="protozoa 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rotozoa 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rotozoa 15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rotozoa 16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2895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5: make a modified Uhlig ciliate sandy sediment separator(s) out of plastic cups &amp; 2 sheets of nylon bridal veil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 1A and 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9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3" descr="protozoa 1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029200" y="3810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Step 6:  add 30 ml of distilled water to the bottom of a 100x15 mm petri dish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3" descr="protozoa 1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638800" y="3962400"/>
            <a:ext cx="327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7: place Uhlig extractor into petri dish &amp; scoop the rehydrated soil sample into the extractor.  Allow to filter for 24 hrs at room temp.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b="1"/>
          </a:p>
        </p:txBody>
      </p:sp>
      <p:pic>
        <p:nvPicPr>
          <p:cNvPr id="17411" name="Picture 5" descr="MVC-176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419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8:  filter the sample a second time using qualitative filter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little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943600" y="3048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Step 9a: prepare microscope slides for viewing from the second filtrate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8" descr="Picture 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143000" y="4572000"/>
            <a:ext cx="7162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Step 9b:  using a capillary tube, add methyl green dye to a microscope slide (1 ul = 1 drop from the tube)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85800" y="464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b="1"/>
          </a:p>
        </p:txBody>
      </p:sp>
      <p:pic>
        <p:nvPicPr>
          <p:cNvPr id="20484" name="Picture 5" descr="Picture 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Picture 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Picture 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Picture 0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962400" y="2438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Step 9c:  add 18 ul of the filtrate using a graduated Beral-type pipette (the first demarcation) and cover with an 18 x 18 mm</a:t>
            </a:r>
            <a:r>
              <a:rPr lang="en-US" b="1" baseline="30000"/>
              <a:t>2</a:t>
            </a:r>
            <a:r>
              <a:rPr lang="en-US" b="1"/>
              <a:t> cover slip</a:t>
            </a:r>
            <a:endParaRPr lang="en-US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redhot\brockda$\My Pictures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\\redhot\brockda$\My Pictures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953000" y="981075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Step 10a: To prevent slides from drying out, dip the tip of a flat toothpick into petroleum jelly.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81000" y="43434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Step 10b: Then carefully streak the jelly along the edges of the cover slip to create a seal. Slide can now be observed at leisure up to 3 hours.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Extract, Dilute, Identify, Test</a:t>
            </a:r>
          </a:p>
        </p:txBody>
      </p:sp>
      <p:pic>
        <p:nvPicPr>
          <p:cNvPr id="5123" name="Picture 3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VC-01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VC-01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VC-02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redhot\brockda$\Professional Development\ESSRE Project\ESSRE 2006\Picture 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Picture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Picture 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600200" y="609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Determining Density vs. Diversity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810000"/>
          <a:ext cx="6096000" cy="18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7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Density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Diversity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14627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Use 7 </a:t>
                      </a:r>
                      <a:r>
                        <a:rPr lang="en-US" sz="1800" b="1" dirty="0" err="1" smtClean="0"/>
                        <a:t>ul</a:t>
                      </a:r>
                      <a:r>
                        <a:rPr lang="en-US" sz="1800" b="1" dirty="0" smtClean="0"/>
                        <a:t> of dye &amp; examine at 40X power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and use the formula to determine estimate of population density per gram of soil.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Use 5 </a:t>
                      </a:r>
                      <a:r>
                        <a:rPr lang="en-US" sz="1800" b="1" dirty="0" err="1" smtClean="0"/>
                        <a:t>ul</a:t>
                      </a:r>
                      <a:r>
                        <a:rPr lang="en-US" sz="1800" b="1" dirty="0" smtClean="0"/>
                        <a:t> of dye &amp; examine at 100X power for 9 fields of view</a:t>
                      </a:r>
                      <a:r>
                        <a:rPr lang="en-US" sz="1800" b="1" baseline="0" dirty="0" smtClean="0"/>
                        <a:t> to determine the proportion of each major type of protozoan.</a:t>
                      </a:r>
                      <a:endParaRPr lang="en-US" sz="1800" b="1" dirty="0"/>
                    </a:p>
                  </a:txBody>
                  <a:tcPr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219200" y="22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Nine Fields of View</a:t>
            </a:r>
          </a:p>
        </p:txBody>
      </p:sp>
      <p:pic>
        <p:nvPicPr>
          <p:cNvPr id="23555" name="Picture 4" descr="nine fields of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0195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protoz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060700"/>
            <a:ext cx="96631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219200" y="255905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Types of Protozoa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313" y="4126868"/>
            <a:ext cx="1969341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Mastigiophora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372" y="4888868"/>
            <a:ext cx="1969341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Sporozoa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972" y="3517268"/>
            <a:ext cx="1969341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Ciliophora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7913" y="4965068"/>
            <a:ext cx="1969341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Non-shelled Amoeba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713" y="3745868"/>
            <a:ext cx="1969341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Shelled Amoeba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371600" y="5384800"/>
            <a:ext cx="6477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b="1"/>
              <a:t>Protozoa will appear translucent and slightly bluer than their surroundings. Make sure to adjust the light so that the maximum number of protozoa that are visible, and if needed use a counter.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MVC-014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762000" y="457200"/>
            <a:ext cx="7620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/>
              <a:t>Serial Dilutions</a:t>
            </a:r>
          </a:p>
          <a:p>
            <a:pPr algn="ctr">
              <a:spcBef>
                <a:spcPct val="50000"/>
              </a:spcBef>
            </a:pPr>
            <a:endParaRPr lang="en-US" sz="2800" b="1" u="sng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 for bacteria, yeast, and mold counts in cfu/cm</a:t>
            </a:r>
            <a:r>
              <a:rPr lang="en-US" baseline="30000"/>
              <a:t>3</a:t>
            </a:r>
            <a:r>
              <a:rPr lang="en-US"/>
              <a:t>; formula = # of colonies </a:t>
            </a:r>
            <a:r>
              <a:rPr lang="en-US">
                <a:cs typeface="Times New Roman" pitchFamily="18" charset="0"/>
              </a:rPr>
              <a:t>• 10</a:t>
            </a:r>
            <a:r>
              <a:rPr lang="en-US" baseline="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• 10 </a:t>
            </a:r>
            <a:r>
              <a:rPr lang="en-US" baseline="30000">
                <a:cs typeface="Times New Roman" pitchFamily="18" charset="0"/>
              </a:rPr>
              <a:t>|dilution factor|</a:t>
            </a:r>
            <a:endParaRPr lang="en-US" baseline="300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be sure to use sterile water (boiled &amp; cooled works perfectly fine)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can reuse dilution tubes but clean thoroughly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easily adapted to “low-tech” with disposable graduated plastic droppers</a:t>
            </a:r>
          </a:p>
        </p:txBody>
      </p:sp>
      <p:pic>
        <p:nvPicPr>
          <p:cNvPr id="24580" name="Picture 9" descr="bact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MVC-025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+mn-lt"/>
              <a:cs typeface="+mn-cs"/>
            </a:endParaRPr>
          </a:p>
        </p:txBody>
      </p:sp>
      <p:pic>
        <p:nvPicPr>
          <p:cNvPr id="25603" name="Picture 5" descr="Picture 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icture 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Step1:  place a 1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cc sample of soil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along with 10 ml of sterile water into a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15 ml transformation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tube; cap, shake </a:t>
            </a:r>
            <a:r>
              <a:rPr lang="en-US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vigrously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, and remove 1 ml of the soil/water mixture to add to a second transformation tube containing 9 ml of water.</a:t>
            </a:r>
            <a:endParaRPr lang="en-US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+mn-lt"/>
              <a:cs typeface="+mn-cs"/>
            </a:endParaRPr>
          </a:p>
        </p:txBody>
      </p:sp>
      <p:pic>
        <p:nvPicPr>
          <p:cNvPr id="25606" name="Picture 3" descr="MVC-011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10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MVC-012S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VC-01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2:  repeat,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placing 1 ml from 2</a:t>
            </a:r>
            <a:r>
              <a:rPr lang="en-US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nd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 tube into a 3</a:t>
            </a:r>
            <a:r>
              <a:rPr lang="en-US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rd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 tube, and so on until sample is diluted at least 4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VC-00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24200" y="50292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48768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3: 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remove a separate 100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µl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sample from each dilution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VC-00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VC-02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MVC-01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MVC-016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581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Step 4:  plate the 100 µl samples with media &amp; method of your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vc-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0020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MVC-01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Step5:  allow to grow at room temperature for 1-2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VC-01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MVC-012S"/>
          <p:cNvPicPr>
            <a:picLocks noChangeAspect="1" noChangeArrowheads="1"/>
          </p:cNvPicPr>
          <p:nvPr/>
        </p:nvPicPr>
        <p:blipFill>
          <a:blip r:embed="rId4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photo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733800"/>
            <a:ext cx="35052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Step 6:  examine each plate from a dilution series to find the ones with between 5 &amp; 30 colonies; count the colonies on only those plates &amp; use the formula to calculate the density of bacteria in the original cc of each soil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VC-02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9" descr="lab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609600" y="381000"/>
            <a:ext cx="7924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/>
              <a:t>Chemical Testing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goggles &amp; gloves!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i="1"/>
              <a:t>always</a:t>
            </a:r>
            <a:r>
              <a:rPr lang="en-US"/>
              <a:t> test at same time you sample microbe populations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pH, calcium, nitrate, &amp; phosphate show nice relationships with protozoa as well as bacteria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active iron, aluminum, &amp; manganese provide a good challenge for your better students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0" name="Picture 12" descr="MVC-007S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Picture 3" descr="MVC-006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/>
              <a:t>Sample Collecting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 soil cylinders 10-15 cm deep; keep in fresh plastic bags (don’t reuse to avoid contamination)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should collect min. of 3 samples from each location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make sure to collect all samples on the same day &amp;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remember:  soil is still “alive” in the plastic bag</a:t>
            </a:r>
          </a:p>
        </p:txBody>
      </p:sp>
      <p:pic>
        <p:nvPicPr>
          <p:cNvPr id="6149" name="Picture 5" descr="transec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photo1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2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404336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13163"/>
            <a:ext cx="57150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3819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Acknowlegements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Kate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Brockmeyer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Katie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Loya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Lily MacKenty, Rebecca McWilliams, Lauren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Sless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Mariel Torres, &amp; Sophia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Uddin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Institute for Ecosystem Studies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ReliaStar/Northern Life “Unsung Heroes” Program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Toshiba America Foundation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Human Capital Development, Inc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Paul F-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Brandwein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Institute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Science Foundation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Gustav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Ohaus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Awards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Captain Planet Foundation, Inc.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Waksman Foundation for Microbiology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Josowitz Family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Flinn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Scientific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SeaWorld/Busch Gardens/Fujifilm Environmental Excellence Awards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4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7467600" cy="51816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--</a:t>
            </a:r>
            <a:r>
              <a:rPr lang="en-US" sz="3200" smtClean="0"/>
              <a:t>visit the program web page at</a:t>
            </a:r>
            <a:br>
              <a:rPr lang="en-US" sz="3200" smtClean="0"/>
            </a:br>
            <a:r>
              <a:rPr lang="en-US" sz="3200" b="1" smtClean="0"/>
              <a:t>https://faculty.rpcs.org/brockda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&amp; click on the “Little Things” link,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--visit the Environmental Science Summer Research Experience for Young Women at</a:t>
            </a:r>
            <a:br>
              <a:rPr lang="en-US" sz="3200" smtClean="0"/>
            </a:br>
            <a:r>
              <a:rPr lang="en-US" sz="3200" b="1" smtClean="0"/>
              <a:t>https://faculty.rpcs.org/essre</a:t>
            </a:r>
            <a:r>
              <a:rPr lang="en-US" sz="3200" smtClean="0"/>
              <a:t>,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--or e-mail </a:t>
            </a:r>
            <a:r>
              <a:rPr lang="en-US" sz="3200" b="1" smtClean="0"/>
              <a:t>brockda@rpcs.org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09600" y="4572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>
                <a:latin typeface="Times New Roman" pitchFamily="18" charset="0"/>
              </a:rPr>
              <a:t>For further information: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MVC-006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MVC-00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MVC-007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MVC-00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proto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27" descr="lab2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28" descr="MVC-003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533400" y="609600"/>
            <a:ext cx="80772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/>
              <a:t>Protozoa Extraction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be sure to use distilled water and not tap water; but it does not need to be sterile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filter the Uhlig run-off a second time for improved viewing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methyl green is the preferred stain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to quantify:  [</a:t>
            </a:r>
            <a:r>
              <a:rPr lang="en-US" sz="2000"/>
              <a:t>(# per field of view at 40X) </a:t>
            </a:r>
            <a:r>
              <a:rPr lang="en-US" sz="2000">
                <a:cs typeface="Times New Roman" pitchFamily="18" charset="0"/>
              </a:rPr>
              <a:t>• (total ml of water used) • 747]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 (grams of sifted soil ) =  # of protozoa per gram of soil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3" descr="lab2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581400" y="381000"/>
            <a:ext cx="556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1: collect and label clean petri dishes for each soil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VC-25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Step 2a:  air dry soil sample for at least 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6" descr="protozoa 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Picture 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Picture 0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914400" y="228600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2b:  then put dried soil into a small cup and cover with a 1 mm</a:t>
            </a:r>
            <a:r>
              <a:rPr lang="en-US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2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nylon mesh; sift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10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g into a clean </a:t>
            </a:r>
            <a:r>
              <a:rPr lang="en-US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petri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 dish</a:t>
            </a:r>
            <a:endParaRPr lang="en-US" baseline="30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1271" name="Picture 2" descr="\\redhot\brockda$\Professional Development\ESSRE Project\ESSRE 2007\Picture 3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5" descr="Picture 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  <a:cs typeface="+mn-cs"/>
              </a:rPr>
              <a:t>Step 3:  saturate sample with 20 ml distilled water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06S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5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6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9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8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14S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bact2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11S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12S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photo7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lab12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transec3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07S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photo10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proto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lab24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lab2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8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3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4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879</Words>
  <Application>Microsoft Office PowerPoint</Application>
  <PresentationFormat>On-screen Show (4:3)</PresentationFormat>
  <Paragraphs>74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Arial</vt:lpstr>
      <vt:lpstr>Times New Roman</vt:lpstr>
      <vt:lpstr>Symbol</vt:lpstr>
      <vt:lpstr>Office Theme</vt:lpstr>
      <vt:lpstr>Default Design</vt:lpstr>
      <vt:lpstr>1_Default Design</vt:lpstr>
      <vt:lpstr>“The Little Things that Run the World”</vt:lpstr>
      <vt:lpstr>Extract, Dilute, Identify,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Acknowlegements</vt:lpstr>
      <vt:lpstr>  --visit the program web page at https://faculty.rpcs.org/brockda  &amp; click on the “Little Things” link,  --visit the Environmental Science Summer Research Experience for Young Women at https://faculty.rpcs.org/essre,  --or e-mail brockda@rpcs.org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Brock</dc:creator>
  <cp:lastModifiedBy>Brock, David</cp:lastModifiedBy>
  <cp:revision>24</cp:revision>
  <dcterms:created xsi:type="dcterms:W3CDTF">2008-02-06T16:31:07Z</dcterms:created>
  <dcterms:modified xsi:type="dcterms:W3CDTF">2011-03-11T16:47:47Z</dcterms:modified>
</cp:coreProperties>
</file>