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4" r:id="rId20"/>
    <p:sldId id="271" r:id="rId21"/>
    <p:sldId id="292" r:id="rId22"/>
    <p:sldId id="279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5" r:id="rId31"/>
    <p:sldId id="297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00"/>
    <a:srgbClr val="3333CC"/>
    <a:srgbClr val="9900FF"/>
    <a:srgbClr val="66FFCC"/>
    <a:srgbClr val="FF6600"/>
    <a:srgbClr val="CC0066"/>
    <a:srgbClr val="00CC66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F8F95-FCA1-4E26-8FEC-380A4E598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74F1F-3CC9-45F5-8BB0-F1268CE66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539D3-DB24-4BB3-AA5A-5D5E85932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19B0C-07DC-4C9A-AB3A-5A5E6FA38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0201-E21E-4BD3-861E-86F211005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61F66-14CB-447A-B482-28C1DF6DA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5C0C-9BB6-49AC-92FB-A3965508B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12D70-1BE5-4952-A0E0-E8DBAF4C0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616B6-1CB5-4F47-ABB4-1807C39A2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AE93D-0A43-48F6-8B64-EE9DCCDCD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BBA2-1E23-420D-8FAD-CC2BB2810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4C368-0F9E-43E0-ABAA-57B1504792CC}" type="datetimeFigureOut">
              <a:rPr lang="en-US" smtClean="0"/>
              <a:pPr/>
              <a:t>3/27/2008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1F04-E2C7-4EFB-9F8F-F18D0874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768251-9751-4090-A6C6-F8D36E912D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10.xml"/><Relationship Id="rId7" Type="http://schemas.openxmlformats.org/officeDocument/2006/relationships/image" Target="../media/image25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.xm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“The Little Things</a:t>
            </a:r>
            <a:br>
              <a:rPr lang="en-US" b="1"/>
            </a:br>
            <a:r>
              <a:rPr lang="en-US" b="1"/>
              <a:t>that Run the World”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105400"/>
            <a:ext cx="7086600" cy="11430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Exploring the World of  </a:t>
            </a:r>
            <a:r>
              <a:rPr lang="en-US" sz="2800" b="1" i="1" dirty="0" err="1">
                <a:solidFill>
                  <a:srgbClr val="002060"/>
                </a:solidFill>
              </a:rPr>
              <a:t>Microecology</a:t>
            </a:r>
            <a:endParaRPr lang="en-US" sz="2800" b="1" i="1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By David L. </a:t>
            </a:r>
            <a:r>
              <a:rPr lang="en-US" sz="2800" dirty="0" smtClean="0">
                <a:solidFill>
                  <a:srgbClr val="002060"/>
                </a:solidFill>
              </a:rPr>
              <a:t>Brock, Lily MacKenty, &amp; Lauren Sless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9461" name="Picture 5" descr="MVC-00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288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little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038600" y="5638800"/>
            <a:ext cx="5105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 4:  allow sample(s) to sit for 7 hours at room temperature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1" name="Picture 3" descr="protozoa 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 descr="protozoa 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3" name="Picture 5" descr="protozoa 15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4" name="Picture 6" descr="protozoa 16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2895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 5: make a modified Uhlig ciliate sandy sediment separator(s) out of plastic cups &amp; 2 sheets of nylon bridal veil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3" name="Picture 3" descr="protozoa 1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029200" y="381000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Step 6:  add 30 ml of distilled water to the bottom of a 100x15 mm petri dish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9" name="Picture 3" descr="protozoa 1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638800" y="3962400"/>
            <a:ext cx="3276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 7: place Uhlig extractor into petri dish &amp; scoop the rehydrated soil sample into the extractor.  Allow to filter for 24 hrs at room temp.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/>
          </a:p>
        </p:txBody>
      </p:sp>
      <p:pic>
        <p:nvPicPr>
          <p:cNvPr id="110597" name="Picture 5" descr="MVC-176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419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 8:  filter the sample a second time using qualitative filter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little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943600" y="304800"/>
            <a:ext cx="2971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Step 9a: prepare microscope slides for viewing from the second filtrate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12" name="Picture 8" descr="Picture 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143000" y="4572000"/>
            <a:ext cx="7162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Step 9b:  using a capillary tube, add </a:t>
            </a:r>
            <a:r>
              <a:rPr lang="en-US" b="1" dirty="0" smtClean="0"/>
              <a:t>methyl </a:t>
            </a:r>
            <a:r>
              <a:rPr lang="en-US" b="1" dirty="0"/>
              <a:t>green dye to a microscope slide (1 </a:t>
            </a:r>
            <a:r>
              <a:rPr lang="en-US" b="1" dirty="0" err="1"/>
              <a:t>ul</a:t>
            </a:r>
            <a:r>
              <a:rPr lang="en-US" b="1" dirty="0"/>
              <a:t> = 1 drop from the tube)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" y="4648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pic>
        <p:nvPicPr>
          <p:cNvPr id="49157" name="Picture 5" descr="Picture 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</p:spPr>
      </p:pic>
      <p:pic>
        <p:nvPicPr>
          <p:cNvPr id="49158" name="Picture 6" descr="Picture 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486150"/>
          </a:xfrm>
          <a:prstGeom prst="rect">
            <a:avLst/>
          </a:prstGeom>
          <a:noFill/>
        </p:spPr>
      </p:pic>
      <p:pic>
        <p:nvPicPr>
          <p:cNvPr id="49159" name="Picture 7" descr="Picture 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86150"/>
            <a:ext cx="4495800" cy="3371850"/>
          </a:xfrm>
          <a:prstGeom prst="rect">
            <a:avLst/>
          </a:prstGeom>
          <a:noFill/>
        </p:spPr>
      </p:pic>
      <p:pic>
        <p:nvPicPr>
          <p:cNvPr id="49160" name="Picture 8" descr="Picture 0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962400" y="243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81000" y="5334000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Step 9c:  add 18 </a:t>
            </a:r>
            <a:r>
              <a:rPr lang="en-US" b="1" dirty="0" err="1"/>
              <a:t>ul</a:t>
            </a:r>
            <a:r>
              <a:rPr lang="en-US" b="1" dirty="0"/>
              <a:t> of the filtrate using a graduated </a:t>
            </a:r>
            <a:r>
              <a:rPr lang="en-US" b="1" dirty="0" err="1"/>
              <a:t>Beral</a:t>
            </a:r>
            <a:r>
              <a:rPr lang="en-US" b="1" dirty="0"/>
              <a:t>-type pipette (the first demarcation) and cover with an 18 x 18 mm</a:t>
            </a:r>
            <a:r>
              <a:rPr lang="en-US" b="1" baseline="30000" dirty="0"/>
              <a:t>2</a:t>
            </a:r>
            <a:r>
              <a:rPr lang="en-US" b="1" dirty="0"/>
              <a:t> cover slip</a:t>
            </a:r>
            <a:endParaRPr lang="en-US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redhot\brockda$\My Pictures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68800" cy="3276600"/>
          </a:xfrm>
          <a:prstGeom prst="rect">
            <a:avLst/>
          </a:prstGeom>
          <a:noFill/>
        </p:spPr>
      </p:pic>
      <p:pic>
        <p:nvPicPr>
          <p:cNvPr id="3075" name="Picture 3" descr="\\redhot\brockda$\My Pictures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9816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10a: To prevent slides from drying out, dip the tip of a flat toothpick into petroleum jelly.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343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10b: Then carefully streak the jelly along the edges of the cover slip to create a seal. Slide can now be observed at leisure up to 3 hours.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redhot\brockda$\Professional Development\ESSRE Project\ESSRE 2006\Picture 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371600"/>
            <a:ext cx="2743200" cy="2057400"/>
          </a:xfrm>
          <a:prstGeom prst="rect">
            <a:avLst/>
          </a:prstGeom>
          <a:noFill/>
        </p:spPr>
      </p:pic>
      <p:pic>
        <p:nvPicPr>
          <p:cNvPr id="3" name="Picture 4" descr="Picture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2743200" cy="2057400"/>
          </a:xfrm>
          <a:prstGeom prst="rect">
            <a:avLst/>
          </a:prstGeom>
          <a:noFill/>
        </p:spPr>
      </p:pic>
      <p:pic>
        <p:nvPicPr>
          <p:cNvPr id="4" name="Picture 5" descr="Picture 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371600"/>
            <a:ext cx="2743200" cy="205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Determining Density vs. Diversity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810000"/>
          <a:ext cx="6096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Diversity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Use 7 </a:t>
                      </a:r>
                      <a:r>
                        <a:rPr lang="en-US" b="1" dirty="0" err="1" smtClean="0"/>
                        <a:t>ul</a:t>
                      </a:r>
                      <a:r>
                        <a:rPr lang="en-US" b="1" dirty="0" smtClean="0"/>
                        <a:t> of dye &amp; examine at 40X power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and use the formula to determine estimate of population density per gram of soil.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Use 5 </a:t>
                      </a:r>
                      <a:r>
                        <a:rPr lang="en-US" b="1" dirty="0" err="1" smtClean="0"/>
                        <a:t>ul</a:t>
                      </a:r>
                      <a:r>
                        <a:rPr lang="en-US" b="1" dirty="0" smtClean="0"/>
                        <a:t> of dye &amp; examine at 100X power for 9 fields of view</a:t>
                      </a:r>
                      <a:r>
                        <a:rPr lang="en-US" b="1" baseline="0" dirty="0" smtClean="0"/>
                        <a:t> to determine the proportion of each major type of protozoan.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Dilute, </a:t>
            </a:r>
            <a:r>
              <a:rPr lang="en-US" dirty="0" smtClean="0"/>
              <a:t>Identify, Test</a:t>
            </a:r>
            <a:endParaRPr lang="en-US" dirty="0"/>
          </a:p>
        </p:txBody>
      </p:sp>
      <p:pic>
        <p:nvPicPr>
          <p:cNvPr id="21507" name="Picture 3" descr="MVC-00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2743200" cy="2057400"/>
          </a:xfrm>
          <a:prstGeom prst="rect">
            <a:avLst/>
          </a:prstGeom>
          <a:noFill/>
        </p:spPr>
      </p:pic>
      <p:pic>
        <p:nvPicPr>
          <p:cNvPr id="21508" name="Picture 4" descr="MVC-019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81200"/>
            <a:ext cx="2743200" cy="2057400"/>
          </a:xfrm>
          <a:prstGeom prst="rect">
            <a:avLst/>
          </a:prstGeom>
          <a:noFill/>
        </p:spPr>
      </p:pic>
      <p:pic>
        <p:nvPicPr>
          <p:cNvPr id="21509" name="Picture 5" descr="MVC-013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114800"/>
            <a:ext cx="2743200" cy="2057400"/>
          </a:xfrm>
          <a:prstGeom prst="rect">
            <a:avLst/>
          </a:prstGeom>
          <a:noFill/>
        </p:spPr>
      </p:pic>
      <p:pic>
        <p:nvPicPr>
          <p:cNvPr id="21510" name="Picture 6" descr="MVC-025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Nine Fields of View</a:t>
            </a:r>
            <a:endParaRPr lang="en-US" sz="2400" b="1" dirty="0"/>
          </a:p>
        </p:txBody>
      </p:sp>
      <p:pic>
        <p:nvPicPr>
          <p:cNvPr id="5" name="Picture 4" descr="nine fields of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90600"/>
            <a:ext cx="4019550" cy="1289762"/>
          </a:xfrm>
          <a:prstGeom prst="rect">
            <a:avLst/>
          </a:prstGeom>
        </p:spPr>
      </p:pic>
      <p:pic>
        <p:nvPicPr>
          <p:cNvPr id="6" name="Picture 5" descr="protoz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13" y="3060068"/>
            <a:ext cx="9663887" cy="2470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55901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Types of Protozoa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18313" y="4126868"/>
            <a:ext cx="19693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Mastigiophora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9372" y="4888868"/>
            <a:ext cx="19693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Sporozoa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1972" y="3517268"/>
            <a:ext cx="19693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Ciliophora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7913" y="4965068"/>
            <a:ext cx="19693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Non-shelled Amoeba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6713" y="3745868"/>
            <a:ext cx="19693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Shelled Amoeba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385137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/>
              <a:t>Protozoa </a:t>
            </a:r>
            <a:r>
              <a:rPr lang="en-US" sz="1600" b="1" dirty="0"/>
              <a:t>will appear translucent and slightly bluer than their surroundings. Make sure to adjust the light so that the maximum number of protozoa that are visible, and if needed use a counter.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MVC-014S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19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62000" y="457200"/>
            <a:ext cx="7620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/>
              <a:t>Serial </a:t>
            </a:r>
            <a:r>
              <a:rPr lang="en-US" sz="3200" b="1" u="sng" dirty="0" smtClean="0"/>
              <a:t>Dilutions</a:t>
            </a:r>
          </a:p>
          <a:p>
            <a:pPr algn="ctr">
              <a:spcBef>
                <a:spcPct val="50000"/>
              </a:spcBef>
            </a:pPr>
            <a:endParaRPr lang="en-US" sz="2800" b="1" u="sng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use for bacteria, yeast, and mold counts in </a:t>
            </a:r>
            <a:r>
              <a:rPr lang="en-US" dirty="0" err="1"/>
              <a:t>cfu</a:t>
            </a:r>
            <a:r>
              <a:rPr lang="en-US" dirty="0"/>
              <a:t>/cm</a:t>
            </a:r>
            <a:r>
              <a:rPr lang="en-US" baseline="30000" dirty="0"/>
              <a:t>3</a:t>
            </a:r>
            <a:r>
              <a:rPr lang="en-US" dirty="0"/>
              <a:t>; formula = # of colonies </a:t>
            </a:r>
            <a:r>
              <a:rPr lang="en-US" dirty="0">
                <a:cs typeface="Times New Roman" pitchFamily="18" charset="0"/>
              </a:rPr>
              <a:t>• 10</a:t>
            </a:r>
            <a:r>
              <a:rPr lang="en-US" baseline="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• 10 </a:t>
            </a:r>
            <a:r>
              <a:rPr lang="en-US" baseline="30000" dirty="0">
                <a:cs typeface="Times New Roman" pitchFamily="18" charset="0"/>
              </a:rPr>
              <a:t>|dilution factor|</a:t>
            </a:r>
            <a:endParaRPr lang="en-US" baseline="30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be sure to use sterile water (boiled &amp; cooled works perfectly fine)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can reuse dilution tubes but clean thoroughly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easily adapted to “low-tech” with disposable graduated plastic droppers</a:t>
            </a:r>
          </a:p>
        </p:txBody>
      </p:sp>
      <p:pic>
        <p:nvPicPr>
          <p:cNvPr id="69641" name="Picture 9" descr="bact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419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2" name="Picture 10" descr="MVC-025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4196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pic>
        <p:nvPicPr>
          <p:cNvPr id="26629" name="Picture 5" descr="Picture 0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6630" name="Picture 6" descr="Picture 0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" y="2362200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Step1:  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place a 1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cc sample of soil 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along with 10 ml of 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sterile water into 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a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15 ml transformation 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tube; cap, shake </a:t>
            </a:r>
            <a:r>
              <a:rPr lang="en-US" dirty="0" err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vigrously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, and remove 1 ml of the soil/water mixture to add to a second transformation tube containing 9 ml of water.</a:t>
            </a:r>
            <a:endParaRPr lang="en-US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pic>
        <p:nvPicPr>
          <p:cNvPr id="8" name="Picture 3" descr="MVC-011S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1" y="3429000"/>
            <a:ext cx="4610099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MVC-012S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VC-014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14400" y="57150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 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2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:  repeat,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placing 1 ml from 2</a:t>
            </a:r>
            <a:r>
              <a:rPr lang="en-US" baseline="30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nd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tube into a 3</a:t>
            </a:r>
            <a:r>
              <a:rPr lang="en-US" baseline="30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rd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tube, and so on until sample is diluted at least 4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VC-00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24200" y="5029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05200" y="487680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 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3: 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remove a separate 100 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µl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sample from each dilution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VC-00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3657600" cy="2743200"/>
          </a:xfrm>
          <a:prstGeom prst="rect">
            <a:avLst/>
          </a:prstGeom>
          <a:noFill/>
        </p:spPr>
      </p:pic>
      <p:pic>
        <p:nvPicPr>
          <p:cNvPr id="30723" name="Picture 3" descr="MVC-024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971800"/>
            <a:ext cx="3657600" cy="2743200"/>
          </a:xfrm>
          <a:prstGeom prst="rect">
            <a:avLst/>
          </a:prstGeom>
          <a:noFill/>
        </p:spPr>
      </p:pic>
      <p:pic>
        <p:nvPicPr>
          <p:cNvPr id="30724" name="Picture 4" descr="MVC-015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"/>
            <a:ext cx="3581400" cy="2686050"/>
          </a:xfrm>
          <a:prstGeom prst="rect">
            <a:avLst/>
          </a:prstGeom>
          <a:noFill/>
        </p:spPr>
      </p:pic>
      <p:pic>
        <p:nvPicPr>
          <p:cNvPr id="30725" name="Picture 5" descr="MVC-016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895600"/>
            <a:ext cx="3581400" cy="2811463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6019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Step </a:t>
            </a:r>
            <a:r>
              <a:rPr lang="en-US" b="1" dirty="0" smtClean="0"/>
              <a:t>4:  </a:t>
            </a:r>
            <a:r>
              <a:rPr lang="en-US" b="1" dirty="0"/>
              <a:t>plate the 100 </a:t>
            </a:r>
            <a:r>
              <a:rPr lang="en-US" b="1" dirty="0" smtClean="0"/>
              <a:t>µl </a:t>
            </a:r>
            <a:r>
              <a:rPr lang="en-US" b="1" dirty="0"/>
              <a:t>samples with media &amp; method of your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vc-022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002088" cy="5334000"/>
          </a:xfrm>
          <a:prstGeom prst="rect">
            <a:avLst/>
          </a:prstGeom>
          <a:noFill/>
        </p:spPr>
      </p:pic>
      <p:pic>
        <p:nvPicPr>
          <p:cNvPr id="31747" name="Picture 3" descr="MVC-013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57200"/>
            <a:ext cx="3962400" cy="5334000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5800" y="60198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Step5:  </a:t>
            </a:r>
            <a:r>
              <a:rPr lang="en-US" b="1" dirty="0"/>
              <a:t>allow to grow at room temperature for 1-2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VC-01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191000" cy="3143250"/>
          </a:xfrm>
          <a:prstGeom prst="rect">
            <a:avLst/>
          </a:prstGeom>
          <a:noFill/>
        </p:spPr>
      </p:pic>
      <p:pic>
        <p:nvPicPr>
          <p:cNvPr id="32771" name="Picture 3" descr="MVC-012S"/>
          <p:cNvPicPr>
            <a:picLocks noChangeAspect="1" noChangeArrowheads="1"/>
          </p:cNvPicPr>
          <p:nvPr/>
        </p:nvPicPr>
        <p:blipFill>
          <a:blip r:embed="rId4">
            <a:lum bright="6000" contrast="42000"/>
          </a:blip>
          <a:srcRect/>
          <a:stretch>
            <a:fillRect/>
          </a:stretch>
        </p:blipFill>
        <p:spPr bwMode="auto">
          <a:xfrm>
            <a:off x="4495800" y="304800"/>
            <a:ext cx="4191000" cy="3143250"/>
          </a:xfrm>
          <a:prstGeom prst="rect">
            <a:avLst/>
          </a:prstGeom>
          <a:noFill/>
        </p:spPr>
      </p:pic>
      <p:pic>
        <p:nvPicPr>
          <p:cNvPr id="32772" name="Picture 4" descr="photo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3429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876800" y="3733800"/>
            <a:ext cx="35052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Step </a:t>
            </a:r>
            <a:r>
              <a:rPr lang="en-US" sz="2000" b="1" dirty="0" smtClean="0"/>
              <a:t>6</a:t>
            </a:r>
            <a:r>
              <a:rPr lang="en-US" sz="2000" b="1" dirty="0" smtClean="0"/>
              <a:t>:  </a:t>
            </a:r>
            <a:r>
              <a:rPr lang="en-US" sz="2000" b="1" dirty="0"/>
              <a:t>examine each plate from a dilution series to find the ones with between 5 &amp; 30 colonies; count the colonies on only those plates &amp; use the formula to calculate the density of bacteria in the original cc of each soil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MVC-02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91000"/>
            <a:ext cx="2667000" cy="2000250"/>
          </a:xfrm>
          <a:prstGeom prst="rect">
            <a:avLst/>
          </a:prstGeom>
          <a:noFill/>
        </p:spPr>
      </p:pic>
      <p:pic>
        <p:nvPicPr>
          <p:cNvPr id="25609" name="Picture 9" descr="lab1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1910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09600" y="381000"/>
            <a:ext cx="7924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Chemical Testing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goggles &amp; gloves!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i="1"/>
              <a:t>always</a:t>
            </a:r>
            <a:r>
              <a:rPr lang="en-US"/>
              <a:t> test at same time you sample microbe populations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pH, calcium, nitrate, &amp; phosphate show nice relationships with protozoa as well as bacteria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active iron, aluminum, &amp; manganese provide a good challenge for your better students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5612" name="Picture 12" descr="MVC-007S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1910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MVC-006S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4191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3152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Sample Collecting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 soil cylinders 10-15 cm deep; keep in fresh plastic bags (don’t reuse to avoid contamination)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should collect min. of 3 samples from each location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make sure to collect all samples on the same day &amp;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remember:  soil is still “alive” in the plastic bag</a:t>
            </a:r>
          </a:p>
        </p:txBody>
      </p:sp>
      <p:pic>
        <p:nvPicPr>
          <p:cNvPr id="4101" name="Picture 5" descr="transec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191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photo10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191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25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38488"/>
            <a:ext cx="4043363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713163"/>
            <a:ext cx="571500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0"/>
            <a:ext cx="3819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0"/>
            <a:ext cx="42672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Acknowlegements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Kate Brockmeyer, Katie Loya, &amp; Mariel Torres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Institute for Ecosystem Studies 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ReliaStar/Northern Life “Unsung Heroes” Program 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Toshiba America Foundation 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Human Capital Development, Inc 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Paul F-Brandwein Institute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National Science Foundation 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Gustav Ohaus Awards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Captain Planet Foundation, Inc.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Waksman Foundation for Microbiology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The Josowitz Family 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Flinn Scientific</a:t>
            </a:r>
          </a:p>
          <a:p>
            <a:pPr>
              <a:lnSpc>
                <a:spcPct val="80000"/>
              </a:lnSpc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SeaWorld/Busch Gardens/Fujifilm Environmental Excellence Awards</a:t>
            </a:r>
          </a:p>
          <a:p>
            <a:pPr>
              <a:lnSpc>
                <a:spcPct val="80000"/>
              </a:lnSpc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7467600" cy="5181600"/>
          </a:xfrm>
        </p:spPr>
        <p:txBody>
          <a:bodyPr/>
          <a:lstStyle/>
          <a:p>
            <a:pPr algn="l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--</a:t>
            </a:r>
            <a:r>
              <a:rPr lang="en-US" sz="3200" dirty="0" smtClean="0"/>
              <a:t>visit the program web page at</a:t>
            </a:r>
            <a:br>
              <a:rPr lang="en-US" sz="3200" dirty="0" smtClean="0"/>
            </a:br>
            <a:r>
              <a:rPr lang="en-US" sz="3200" b="1" dirty="0" smtClean="0"/>
              <a:t>https://faculty.rpcs.org/brockda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r>
              <a:rPr lang="en-US" sz="3200" dirty="0" smtClean="0"/>
              <a:t>click on the “Little Things” link,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--visit the Environmental Science Summer Research Experience for Young Women at</a:t>
            </a:r>
            <a:br>
              <a:rPr lang="en-US" sz="3200" dirty="0" smtClean="0"/>
            </a:br>
            <a:r>
              <a:rPr lang="en-US" sz="3200" b="1" dirty="0" smtClean="0"/>
              <a:t>https://faculty.rpcs.org/essre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--or e-mail </a:t>
            </a:r>
            <a:r>
              <a:rPr lang="en-US" sz="3200" b="1" dirty="0" smtClean="0"/>
              <a:t>brockda@rpcs.org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For further information: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26" descr="MVC-006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2" descr="MVC-008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2" descr="MVC-007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4" descr="MVC-009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6" descr="proto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343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1027" descr="lab2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343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1028" descr="MVC-003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343400"/>
            <a:ext cx="2743200" cy="2057400"/>
          </a:xfrm>
          <a:prstGeom prst="rect">
            <a:avLst/>
          </a:prstGeom>
          <a:noFill/>
        </p:spPr>
      </p:pic>
      <p:sp>
        <p:nvSpPr>
          <p:cNvPr id="72709" name="Text Box 1029"/>
          <p:cNvSpPr txBox="1">
            <a:spLocks noChangeArrowheads="1"/>
          </p:cNvSpPr>
          <p:nvPr/>
        </p:nvSpPr>
        <p:spPr bwMode="auto">
          <a:xfrm>
            <a:off x="533400" y="609600"/>
            <a:ext cx="80772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/>
              <a:t>Protozoa Extraction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be sure to use distilled water and not tap water; but it does not need to be sterile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filter the </a:t>
            </a:r>
            <a:r>
              <a:rPr lang="en-US" dirty="0" err="1"/>
              <a:t>Uhlig</a:t>
            </a:r>
            <a:r>
              <a:rPr lang="en-US" dirty="0"/>
              <a:t> run-off a second time for improved viewing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methyl green is the preferred stain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to quantify:  [</a:t>
            </a:r>
            <a:r>
              <a:rPr lang="en-US" sz="2000" dirty="0"/>
              <a:t>(# per field of view at 40X) </a:t>
            </a:r>
            <a:r>
              <a:rPr lang="en-US" sz="2000" dirty="0">
                <a:cs typeface="Times New Roman" pitchFamily="18" charset="0"/>
              </a:rPr>
              <a:t>• (total ml of water used) • 747]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 (grams of sifted soil ) =  # of protozoa per gram of soil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5" name="Picture 3" descr="lab2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581400" y="381000"/>
            <a:ext cx="556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 1: collect and label clean petri dishes for each soil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MVC-259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371600" y="838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Step 2a:  air dry soil sample for at least 24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30" name="Picture 6" descr="protozoa 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2" name="Picture 8" descr="Picture 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77833" name="Picture 9" descr="Picture 0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914400" y="228600"/>
            <a:ext cx="7772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 2b:  then put dried soil into a small cup and cover with a 1 mm</a:t>
            </a:r>
            <a:r>
              <a:rPr lang="en-US" baseline="30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2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nylon mesh; sift </a:t>
            </a: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10 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g into a clean </a:t>
            </a:r>
            <a:r>
              <a:rPr lang="en-US" dirty="0" err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petri</a:t>
            </a:r>
            <a:r>
              <a:rPr lang="en-U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dish</a:t>
            </a:r>
            <a:endParaRPr lang="en-US" baseline="30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026" name="Picture 2" descr="\\redhot\brockda$\Professional Development\ESSRE Project\ESSRE 2007\Picture 3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3" name="Picture 5" descr="Picture 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Step 3:  saturate sample with 20 ml distilled water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06S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15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16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19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18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14S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bact2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11S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12S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photo7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lab12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transec3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Biology\MVC-007S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photo10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proto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lab24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1\lab2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8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3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dhot\faculty\BrockDa\Professional Development\ESSRE 2002\Final Choices\protozoa 4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874</Words>
  <Application>Microsoft Office PowerPoint</Application>
  <PresentationFormat>On-screen Show (4:3)</PresentationFormat>
  <Paragraphs>74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Default Design</vt:lpstr>
      <vt:lpstr>“The Little Things that Run the World”</vt:lpstr>
      <vt:lpstr>Extract, Dilute, Identify, Test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Acknowlegements</vt:lpstr>
      <vt:lpstr>  --visit the program web page at https://faculty.rpcs.org/brockda  &amp; click on the “Little Things” link,  --visit the Environmental Science Summer Research Experience for Young Women at https://faculty.rpcs.org/essre,  --or e-mail brockda@rpcs.org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Brock</dc:creator>
  <cp:lastModifiedBy>David Brock</cp:lastModifiedBy>
  <cp:revision>21</cp:revision>
  <dcterms:created xsi:type="dcterms:W3CDTF">2008-02-06T16:31:07Z</dcterms:created>
  <dcterms:modified xsi:type="dcterms:W3CDTF">2008-03-28T01:14:41Z</dcterms:modified>
</cp:coreProperties>
</file>